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1" r:id="rId1"/>
  </p:sldMasterIdLst>
  <p:notesMasterIdLst>
    <p:notesMasterId r:id="rId31"/>
  </p:notesMasterIdLst>
  <p:sldIdLst>
    <p:sldId id="256" r:id="rId2"/>
    <p:sldId id="262" r:id="rId3"/>
    <p:sldId id="276" r:id="rId4"/>
    <p:sldId id="257" r:id="rId5"/>
    <p:sldId id="280" r:id="rId6"/>
    <p:sldId id="281" r:id="rId7"/>
    <p:sldId id="277" r:id="rId8"/>
    <p:sldId id="258" r:id="rId9"/>
    <p:sldId id="278" r:id="rId10"/>
    <p:sldId id="271" r:id="rId11"/>
    <p:sldId id="290" r:id="rId12"/>
    <p:sldId id="291" r:id="rId13"/>
    <p:sldId id="292" r:id="rId14"/>
    <p:sldId id="293" r:id="rId15"/>
    <p:sldId id="294" r:id="rId16"/>
    <p:sldId id="296" r:id="rId17"/>
    <p:sldId id="298" r:id="rId18"/>
    <p:sldId id="297" r:id="rId19"/>
    <p:sldId id="299" r:id="rId20"/>
    <p:sldId id="282" r:id="rId21"/>
    <p:sldId id="283" r:id="rId22"/>
    <p:sldId id="268" r:id="rId23"/>
    <p:sldId id="269" r:id="rId24"/>
    <p:sldId id="270" r:id="rId25"/>
    <p:sldId id="287" r:id="rId26"/>
    <p:sldId id="289" r:id="rId27"/>
    <p:sldId id="263" r:id="rId28"/>
    <p:sldId id="279" r:id="rId29"/>
    <p:sldId id="26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77517" autoAdjust="0"/>
  </p:normalViewPr>
  <p:slideViewPr>
    <p:cSldViewPr snapToGrid="0" snapToObjects="1">
      <p:cViewPr>
        <p:scale>
          <a:sx n="75" d="100"/>
          <a:sy n="75" d="100"/>
        </p:scale>
        <p:origin x="1050" y="37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snapToGrid="0" snapToObjects="1">
      <p:cViewPr varScale="1">
        <p:scale>
          <a:sx n="91" d="100"/>
          <a:sy n="91" d="100"/>
        </p:scale>
        <p:origin x="375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A3D23-6ACF-9B46-93D9-E2C868DDD986}" type="datetimeFigureOut">
              <a:rPr lang="ro-RO" smtClean="0"/>
              <a:t>01.07.2019</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8B77B1-706E-6944-BD13-9A49B05C937A}" type="slidenum">
              <a:rPr lang="ro-RO" smtClean="0"/>
              <a:t>‹#›</a:t>
            </a:fld>
            <a:endParaRPr lang="ro-RO"/>
          </a:p>
        </p:txBody>
      </p:sp>
    </p:spTree>
    <p:extLst>
      <p:ext uri="{BB962C8B-B14F-4D97-AF65-F5344CB8AC3E}">
        <p14:creationId xmlns:p14="http://schemas.microsoft.com/office/powerpoint/2010/main" val="369935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Bună ziua, eu sunt </a:t>
            </a:r>
            <a:r>
              <a:rPr lang="ro-RO" dirty="0" err="1"/>
              <a:t>Coșulianu</a:t>
            </a:r>
            <a:r>
              <a:rPr lang="ro-RO" dirty="0"/>
              <a:t> Cristi și proiectul meu este intitulat Mobile Bill </a:t>
            </a:r>
            <a:r>
              <a:rPr lang="ro-RO" dirty="0" err="1"/>
              <a:t>Splitter</a:t>
            </a:r>
            <a:r>
              <a:rPr lang="ro-RO" dirty="0"/>
              <a:t>.</a:t>
            </a:r>
          </a:p>
        </p:txBody>
      </p:sp>
      <p:sp>
        <p:nvSpPr>
          <p:cNvPr id="4" name="Slide Number Placeholder 3"/>
          <p:cNvSpPr>
            <a:spLocks noGrp="1"/>
          </p:cNvSpPr>
          <p:nvPr>
            <p:ph type="sldNum" sz="quarter" idx="5"/>
          </p:nvPr>
        </p:nvSpPr>
        <p:spPr/>
        <p:txBody>
          <a:bodyPr/>
          <a:lstStyle/>
          <a:p>
            <a:fld id="{2D8B77B1-706E-6944-BD13-9A49B05C937A}" type="slidenum">
              <a:rPr lang="ro-RO" smtClean="0"/>
              <a:t>1</a:t>
            </a:fld>
            <a:endParaRPr lang="ro-RO"/>
          </a:p>
        </p:txBody>
      </p:sp>
    </p:spTree>
    <p:extLst>
      <p:ext uri="{BB962C8B-B14F-4D97-AF65-F5344CB8AC3E}">
        <p14:creationId xmlns:p14="http://schemas.microsoft.com/office/powerpoint/2010/main" val="4096935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13</a:t>
            </a:fld>
            <a:endParaRPr lang="ro-RO"/>
          </a:p>
        </p:txBody>
      </p:sp>
    </p:spTree>
    <p:extLst>
      <p:ext uri="{BB962C8B-B14F-4D97-AF65-F5344CB8AC3E}">
        <p14:creationId xmlns:p14="http://schemas.microsoft.com/office/powerpoint/2010/main" val="3836068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17</a:t>
            </a:fld>
            <a:endParaRPr lang="ro-RO"/>
          </a:p>
        </p:txBody>
      </p:sp>
    </p:spTree>
    <p:extLst>
      <p:ext uri="{BB962C8B-B14F-4D97-AF65-F5344CB8AC3E}">
        <p14:creationId xmlns:p14="http://schemas.microsoft.com/office/powerpoint/2010/main" val="584904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ro-RO" sz="1200" dirty="0"/>
              <a:t>Cum funcționează extragere. Din pagina Home un utilizator pornește crearea unei facturi noi.</a:t>
            </a:r>
          </a:p>
          <a:p>
            <a:pPr marL="0" indent="0" algn="just">
              <a:lnSpc>
                <a:spcPct val="150000"/>
              </a:lnSpc>
              <a:buNone/>
            </a:pPr>
            <a:endParaRPr lang="ro-RO" sz="1200" dirty="0"/>
          </a:p>
          <a:p>
            <a:pPr marL="0" indent="0" algn="just">
              <a:lnSpc>
                <a:spcPct val="150000"/>
              </a:lnSpc>
              <a:buNone/>
            </a:pPr>
            <a:r>
              <a:rPr lang="ro-RO" sz="1200" dirty="0"/>
              <a:t>Apoi </a:t>
            </a:r>
            <a:r>
              <a:rPr lang="en-US" sz="1200" dirty="0" err="1"/>
              <a:t>este</a:t>
            </a:r>
            <a:r>
              <a:rPr lang="en-US" sz="1200" dirty="0"/>
              <a:t> </a:t>
            </a:r>
            <a:r>
              <a:rPr lang="en-US" sz="1200" dirty="0" err="1"/>
              <a:t>trimis</a:t>
            </a:r>
            <a:r>
              <a:rPr lang="en-US" sz="1200" dirty="0"/>
              <a:t> c</a:t>
            </a:r>
            <a:r>
              <a:rPr lang="ro-RO" sz="1200" dirty="0" err="1"/>
              <a:t>ătre</a:t>
            </a:r>
            <a:r>
              <a:rPr lang="ro-RO" sz="1200" dirty="0"/>
              <a:t> o pagină din care să facă o poză bonului și să decupeze spațiul cu lista de produse. </a:t>
            </a:r>
          </a:p>
          <a:p>
            <a:pPr marL="0" indent="0" algn="just">
              <a:lnSpc>
                <a:spcPct val="150000"/>
              </a:lnSpc>
              <a:buNone/>
            </a:pPr>
            <a:endParaRPr lang="ro-RO" sz="1200" dirty="0"/>
          </a:p>
          <a:p>
            <a:pPr marL="0" indent="0" algn="just">
              <a:lnSpc>
                <a:spcPct val="150000"/>
              </a:lnSpc>
              <a:buNone/>
            </a:pPr>
            <a:r>
              <a:rPr lang="ro-RO" sz="1200" dirty="0"/>
              <a:t>Această imagine este trimisă la Google Vision care trimite ca răspuns lista de texte din imagine. </a:t>
            </a:r>
          </a:p>
          <a:p>
            <a:pPr marL="0" indent="0" algn="just">
              <a:lnSpc>
                <a:spcPct val="150000"/>
              </a:lnSpc>
              <a:buNone/>
            </a:pPr>
            <a:endParaRPr lang="ro-RO" sz="1200" dirty="0"/>
          </a:p>
          <a:p>
            <a:pPr marL="0" indent="0" algn="just">
              <a:lnSpc>
                <a:spcPct val="150000"/>
              </a:lnSpc>
              <a:buNone/>
            </a:pPr>
            <a:r>
              <a:rPr lang="ro-RO" sz="1200" dirty="0"/>
              <a:t>Apoi perechile de produse sunt afișate utilizatorului spre corectare dacă apar erori.</a:t>
            </a:r>
          </a:p>
          <a:p>
            <a:pPr marL="0" indent="0" algn="just">
              <a:lnSpc>
                <a:spcPct val="150000"/>
              </a:lnSpc>
              <a:buNone/>
            </a:pPr>
            <a:endParaRPr lang="ro-RO" sz="1200" dirty="0"/>
          </a:p>
          <a:p>
            <a:pPr marL="0" indent="0" algn="just">
              <a:lnSpc>
                <a:spcPct val="150000"/>
              </a:lnSpc>
              <a:buNone/>
            </a:pPr>
            <a:r>
              <a:rPr lang="ro-RO" sz="1200" dirty="0"/>
              <a:t>După corectare și adăugarea unui titlu, factura este trimisă spre postare în baza de date prin serverul aplicației care trimite ca răspuns un </a:t>
            </a:r>
            <a:r>
              <a:rPr lang="ro-RO" sz="1200" dirty="0" err="1"/>
              <a:t>id</a:t>
            </a:r>
            <a:r>
              <a:rPr lang="ro-RO" sz="1200" dirty="0"/>
              <a:t> al facturii pentru adăugat persoane.</a:t>
            </a:r>
            <a:endParaRPr lang="en-US" sz="1200" dirty="0"/>
          </a:p>
          <a:p>
            <a:pPr algn="just">
              <a:lnSpc>
                <a:spcPct val="150000"/>
              </a:lnSpc>
              <a:buFont typeface="Wingdings" pitchFamily="2" charset="2"/>
              <a:buChar char="§"/>
            </a:pP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20</a:t>
            </a:fld>
            <a:endParaRPr lang="ro-RO"/>
          </a:p>
        </p:txBody>
      </p:sp>
    </p:spTree>
    <p:extLst>
      <p:ext uri="{BB962C8B-B14F-4D97-AF65-F5344CB8AC3E}">
        <p14:creationId xmlns:p14="http://schemas.microsoft.com/office/powerpoint/2010/main" val="4180230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Acum, cei aflați de la masă se pot alătura la plată din pagina Home și vor trimiși în pagina în care vor introduce </a:t>
            </a:r>
            <a:r>
              <a:rPr lang="ro-RO" dirty="0" err="1"/>
              <a:t>id-ul</a:t>
            </a:r>
            <a:r>
              <a:rPr lang="ro-RO" dirty="0"/>
              <a:t> facturii la care vor să se alăture. </a:t>
            </a:r>
            <a:r>
              <a:rPr lang="ro-RO" dirty="0" err="1"/>
              <a:t>Id-ul</a:t>
            </a:r>
            <a:r>
              <a:rPr lang="ro-RO" dirty="0"/>
              <a:t> este trimis la server și verificat iar la </a:t>
            </a:r>
            <a:r>
              <a:rPr lang="ro-RO" dirty="0" err="1"/>
              <a:t>confimarea</a:t>
            </a:r>
            <a:r>
              <a:rPr lang="ro-RO" dirty="0"/>
              <a:t> lui sunt trimise datele facturii care vor fi afișate utilizatorului.</a:t>
            </a:r>
          </a:p>
        </p:txBody>
      </p:sp>
      <p:sp>
        <p:nvSpPr>
          <p:cNvPr id="4" name="Slide Number Placeholder 3"/>
          <p:cNvSpPr>
            <a:spLocks noGrp="1"/>
          </p:cNvSpPr>
          <p:nvPr>
            <p:ph type="sldNum" sz="quarter" idx="5"/>
          </p:nvPr>
        </p:nvSpPr>
        <p:spPr/>
        <p:txBody>
          <a:bodyPr/>
          <a:lstStyle/>
          <a:p>
            <a:fld id="{2D8B77B1-706E-6944-BD13-9A49B05C937A}" type="slidenum">
              <a:rPr lang="ro-RO" smtClean="0"/>
              <a:t>21</a:t>
            </a:fld>
            <a:endParaRPr lang="ro-RO"/>
          </a:p>
        </p:txBody>
      </p:sp>
    </p:spTree>
    <p:extLst>
      <p:ext uri="{BB962C8B-B14F-4D97-AF65-F5344CB8AC3E}">
        <p14:creationId xmlns:p14="http://schemas.microsoft.com/office/powerpoint/2010/main" val="52912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22</a:t>
            </a:fld>
            <a:endParaRPr lang="ro-RO"/>
          </a:p>
        </p:txBody>
      </p:sp>
    </p:spTree>
    <p:extLst>
      <p:ext uri="{BB962C8B-B14F-4D97-AF65-F5344CB8AC3E}">
        <p14:creationId xmlns:p14="http://schemas.microsoft.com/office/powerpoint/2010/main" val="605964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După selectarea produselor, cei care s-au alăturat la plată pot realiza un transfer cu suma totală de plată prin Google </a:t>
            </a:r>
            <a:r>
              <a:rPr lang="ro-RO" dirty="0" err="1"/>
              <a:t>Pay</a:t>
            </a:r>
            <a:r>
              <a:rPr lang="ro-RO" dirty="0"/>
              <a:t> către inițiatorul plății prin apăsarea butonului </a:t>
            </a:r>
            <a:r>
              <a:rPr lang="ro-RO" dirty="0" err="1"/>
              <a:t>GPay</a:t>
            </a:r>
            <a:r>
              <a:rPr lang="ro-RO" dirty="0"/>
              <a:t> afișat. </a:t>
            </a:r>
          </a:p>
        </p:txBody>
      </p:sp>
      <p:sp>
        <p:nvSpPr>
          <p:cNvPr id="4" name="Slide Number Placeholder 3"/>
          <p:cNvSpPr>
            <a:spLocks noGrp="1"/>
          </p:cNvSpPr>
          <p:nvPr>
            <p:ph type="sldNum" sz="quarter" idx="5"/>
          </p:nvPr>
        </p:nvSpPr>
        <p:spPr/>
        <p:txBody>
          <a:bodyPr/>
          <a:lstStyle/>
          <a:p>
            <a:fld id="{2D8B77B1-706E-6944-BD13-9A49B05C937A}" type="slidenum">
              <a:rPr lang="ro-RO" smtClean="0"/>
              <a:t>23</a:t>
            </a:fld>
            <a:endParaRPr lang="ro-RO"/>
          </a:p>
        </p:txBody>
      </p:sp>
    </p:spTree>
    <p:extLst>
      <p:ext uri="{BB962C8B-B14F-4D97-AF65-F5344CB8AC3E}">
        <p14:creationId xmlns:p14="http://schemas.microsoft.com/office/powerpoint/2010/main" val="4191285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După ce inițiatorul își selectează și el produsele, navighează către pagina Bill Status în care va aștepta ca toți cei alăturați să își finalizeze plata către el. După finalizare, va putea accesa butonul de </a:t>
            </a:r>
            <a:r>
              <a:rPr lang="ro-RO" dirty="0" err="1"/>
              <a:t>GPay</a:t>
            </a:r>
            <a:r>
              <a:rPr lang="ro-RO" dirty="0"/>
              <a:t> pentru a realiza plata finală la POS către restaurantul unde a avut loc consumația.  </a:t>
            </a:r>
          </a:p>
        </p:txBody>
      </p:sp>
      <p:sp>
        <p:nvSpPr>
          <p:cNvPr id="4" name="Slide Number Placeholder 3"/>
          <p:cNvSpPr>
            <a:spLocks noGrp="1"/>
          </p:cNvSpPr>
          <p:nvPr>
            <p:ph type="sldNum" sz="quarter" idx="5"/>
          </p:nvPr>
        </p:nvSpPr>
        <p:spPr/>
        <p:txBody>
          <a:bodyPr/>
          <a:lstStyle/>
          <a:p>
            <a:fld id="{2D8B77B1-706E-6944-BD13-9A49B05C937A}" type="slidenum">
              <a:rPr lang="ro-RO" smtClean="0"/>
              <a:t>24</a:t>
            </a:fld>
            <a:endParaRPr lang="ro-RO"/>
          </a:p>
        </p:txBody>
      </p:sp>
    </p:spTree>
    <p:extLst>
      <p:ext uri="{BB962C8B-B14F-4D97-AF65-F5344CB8AC3E}">
        <p14:creationId xmlns:p14="http://schemas.microsoft.com/office/powerpoint/2010/main" val="99292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dirty="0"/>
              <a:t>Managementul plăților poate fi realizat prin două pagini </a:t>
            </a:r>
            <a:r>
              <a:rPr lang="ro-RO" sz="1200" dirty="0" err="1"/>
              <a:t>Bills</a:t>
            </a:r>
            <a:r>
              <a:rPr lang="ro-RO" sz="1200" dirty="0"/>
              <a:t> și </a:t>
            </a:r>
            <a:r>
              <a:rPr lang="ro-RO" sz="1200" dirty="0" err="1"/>
              <a:t>Payments</a:t>
            </a:r>
            <a:r>
              <a:rPr lang="ro-RO" sz="1200" dirty="0"/>
              <a:t>, accesibile prin bara de navigare din paginile principale.  </a:t>
            </a: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25</a:t>
            </a:fld>
            <a:endParaRPr lang="ro-RO"/>
          </a:p>
        </p:txBody>
      </p:sp>
    </p:spTree>
    <p:extLst>
      <p:ext uri="{BB962C8B-B14F-4D97-AF65-F5344CB8AC3E}">
        <p14:creationId xmlns:p14="http://schemas.microsoft.com/office/powerpoint/2010/main" val="2765082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De asemeni am și testat aplicația de câte ori am avut ocazia cu prietenii mei și a fost de ajutor lumea fiind încântată de rezultate.</a:t>
            </a:r>
            <a:endParaRPr lang="en-US" dirty="0"/>
          </a:p>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27</a:t>
            </a:fld>
            <a:endParaRPr lang="ro-RO"/>
          </a:p>
        </p:txBody>
      </p:sp>
    </p:spTree>
    <p:extLst>
      <p:ext uri="{BB962C8B-B14F-4D97-AF65-F5344CB8AC3E}">
        <p14:creationId xmlns:p14="http://schemas.microsoft.com/office/powerpoint/2010/main" val="63349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28</a:t>
            </a:fld>
            <a:endParaRPr lang="ro-RO"/>
          </a:p>
        </p:txBody>
      </p:sp>
    </p:spTree>
    <p:extLst>
      <p:ext uri="{BB962C8B-B14F-4D97-AF65-F5344CB8AC3E}">
        <p14:creationId xmlns:p14="http://schemas.microsoft.com/office/powerpoint/2010/main" val="399427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Voi </a:t>
            </a:r>
            <a:r>
              <a:rPr lang="ro-RO" dirty="0" err="1"/>
              <a:t>incepe</a:t>
            </a:r>
            <a:r>
              <a:rPr lang="ro-RO" dirty="0"/>
              <a:t> cu prezentarea problemei</a:t>
            </a:r>
            <a:r>
              <a:rPr lang="en-US" dirty="0"/>
              <a:t> </a:t>
            </a:r>
            <a:r>
              <a:rPr lang="en-US" dirty="0" err="1"/>
              <a:t>apoi</a:t>
            </a:r>
            <a:r>
              <a:rPr lang="en-US" dirty="0"/>
              <a:t> </a:t>
            </a:r>
            <a:r>
              <a:rPr lang="en-US" dirty="0" err="1"/>
              <a:t>voi</a:t>
            </a:r>
            <a:r>
              <a:rPr lang="en-US" dirty="0"/>
              <a:t> </a:t>
            </a:r>
            <a:r>
              <a:rPr lang="en-US" dirty="0" err="1"/>
              <a:t>discuta</a:t>
            </a:r>
            <a:r>
              <a:rPr lang="en-US" dirty="0"/>
              <a:t> </a:t>
            </a:r>
            <a:r>
              <a:rPr lang="en-US" dirty="0" err="1"/>
              <a:t>despre</a:t>
            </a:r>
            <a:r>
              <a:rPr lang="en-US" dirty="0"/>
              <a:t> </a:t>
            </a:r>
            <a:r>
              <a:rPr lang="en-US" dirty="0" err="1"/>
              <a:t>solutia</a:t>
            </a:r>
            <a:r>
              <a:rPr lang="en-US" dirty="0"/>
              <a:t> </a:t>
            </a:r>
            <a:r>
              <a:rPr lang="en-US" dirty="0" err="1"/>
              <a:t>propus</a:t>
            </a:r>
            <a:r>
              <a:rPr lang="ro-RO" dirty="0"/>
              <a:t>ă și </a:t>
            </a:r>
            <a:r>
              <a:rPr lang="en-US" dirty="0" err="1"/>
              <a:t>arhitectur</a:t>
            </a:r>
            <a:r>
              <a:rPr lang="ro-RO" dirty="0"/>
              <a:t>a ei. Aici </a:t>
            </a:r>
            <a:r>
              <a:rPr lang="en-US" dirty="0" err="1"/>
              <a:t>voi</a:t>
            </a:r>
            <a:r>
              <a:rPr lang="en-US" dirty="0"/>
              <a:t> </a:t>
            </a:r>
            <a:r>
              <a:rPr lang="en-US" dirty="0" err="1"/>
              <a:t>insista</a:t>
            </a:r>
            <a:r>
              <a:rPr lang="en-US" dirty="0"/>
              <a:t> pe </a:t>
            </a:r>
            <a:r>
              <a:rPr lang="en-US" dirty="0" err="1"/>
              <a:t>metodele</a:t>
            </a:r>
            <a:r>
              <a:rPr lang="en-US" dirty="0"/>
              <a:t> de </a:t>
            </a:r>
            <a:r>
              <a:rPr lang="en-US" dirty="0" err="1"/>
              <a:t>extragere</a:t>
            </a:r>
            <a:r>
              <a:rPr lang="en-US" dirty="0"/>
              <a:t> a </a:t>
            </a:r>
            <a:r>
              <a:rPr lang="en-US" dirty="0" err="1"/>
              <a:t>datelor</a:t>
            </a:r>
            <a:r>
              <a:rPr lang="en-US" dirty="0"/>
              <a:t> </a:t>
            </a:r>
            <a:r>
              <a:rPr lang="ro-RO" dirty="0"/>
              <a:t>iar </a:t>
            </a:r>
            <a:r>
              <a:rPr lang="ro-RO" dirty="0" err="1"/>
              <a:t>dupa</a:t>
            </a:r>
            <a:r>
              <a:rPr lang="ro-RO" dirty="0"/>
              <a:t> concluzii si viitoare </a:t>
            </a:r>
            <a:r>
              <a:rPr lang="ro-RO" dirty="0" err="1"/>
              <a:t>imbunatatiri</a:t>
            </a:r>
            <a:r>
              <a:rPr lang="ro-RO" dirty="0"/>
              <a:t> voi face si un </a:t>
            </a:r>
            <a:r>
              <a:rPr lang="ro-RO" dirty="0" err="1"/>
              <a:t>demo</a:t>
            </a:r>
            <a:r>
              <a:rPr lang="ro-RO" dirty="0"/>
              <a:t> al </a:t>
            </a:r>
            <a:r>
              <a:rPr lang="ro-RO" dirty="0" err="1"/>
              <a:t>aplicatiei</a:t>
            </a:r>
            <a:r>
              <a:rPr lang="ro-RO" dirty="0"/>
              <a:t>.</a:t>
            </a:r>
          </a:p>
        </p:txBody>
      </p:sp>
      <p:sp>
        <p:nvSpPr>
          <p:cNvPr id="4" name="Slide Number Placeholder 3"/>
          <p:cNvSpPr>
            <a:spLocks noGrp="1"/>
          </p:cNvSpPr>
          <p:nvPr>
            <p:ph type="sldNum" sz="quarter" idx="5"/>
          </p:nvPr>
        </p:nvSpPr>
        <p:spPr/>
        <p:txBody>
          <a:bodyPr/>
          <a:lstStyle/>
          <a:p>
            <a:fld id="{2D8B77B1-706E-6944-BD13-9A49B05C937A}" type="slidenum">
              <a:rPr lang="ro-RO" smtClean="0"/>
              <a:t>2</a:t>
            </a:fld>
            <a:endParaRPr lang="ro-RO"/>
          </a:p>
        </p:txBody>
      </p:sp>
    </p:spTree>
    <p:extLst>
      <p:ext uri="{BB962C8B-B14F-4D97-AF65-F5344CB8AC3E}">
        <p14:creationId xmlns:p14="http://schemas.microsoft.com/office/powerpoint/2010/main" val="206922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29</a:t>
            </a:fld>
            <a:endParaRPr lang="ro-RO"/>
          </a:p>
        </p:txBody>
      </p:sp>
    </p:spTree>
    <p:extLst>
      <p:ext uri="{BB962C8B-B14F-4D97-AF65-F5344CB8AC3E}">
        <p14:creationId xmlns:p14="http://schemas.microsoft.com/office/powerpoint/2010/main" val="65172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3</a:t>
            </a:fld>
            <a:endParaRPr lang="ro-RO"/>
          </a:p>
        </p:txBody>
      </p:sp>
    </p:spTree>
    <p:extLst>
      <p:ext uri="{BB962C8B-B14F-4D97-AF65-F5344CB8AC3E}">
        <p14:creationId xmlns:p14="http://schemas.microsoft.com/office/powerpoint/2010/main" val="1631799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ro-RO" sz="1200" dirty="0"/>
              <a:t>Problema pe care o rezolvă proiectul este </a:t>
            </a:r>
            <a:r>
              <a:rPr lang="en-US" sz="1200" dirty="0"/>
              <a:t>“</a:t>
            </a:r>
            <a:r>
              <a:rPr lang="ro-RO" sz="1200" dirty="0"/>
              <a:t>împărțirea notelor de plată</a:t>
            </a:r>
            <a:r>
              <a:rPr lang="en-US" sz="1200" dirty="0"/>
              <a:t>”. Am observant c</a:t>
            </a:r>
            <a:r>
              <a:rPr lang="ro-RO" sz="1200" dirty="0"/>
              <a:t>ă ea devine o problemă atunci când </a:t>
            </a:r>
            <a:r>
              <a:rPr lang="en-US" sz="1200" dirty="0"/>
              <a:t>m</a:t>
            </a:r>
            <a:r>
              <a:rPr lang="ro-RO" sz="1200" dirty="0" err="1"/>
              <a:t>ări</a:t>
            </a:r>
            <a:r>
              <a:rPr lang="en-US" sz="1200" dirty="0" err="1"/>
              <a:t>mea</a:t>
            </a:r>
            <a:r>
              <a:rPr lang="en-US" sz="1200" dirty="0"/>
              <a:t> </a:t>
            </a:r>
            <a:r>
              <a:rPr lang="en-US" sz="1200" dirty="0" err="1"/>
              <a:t>grupului</a:t>
            </a:r>
            <a:r>
              <a:rPr lang="en-US" sz="1200" dirty="0"/>
              <a:t> </a:t>
            </a:r>
            <a:r>
              <a:rPr lang="ro-RO" sz="1200" dirty="0"/>
              <a:t>depășește 3 persoane ...</a:t>
            </a:r>
            <a:endParaRPr lang="ro-RO" sz="1200" dirty="0">
              <a:solidFill>
                <a:schemeClr val="tx1">
                  <a:lumMod val="75000"/>
                  <a:lumOff val="25000"/>
                </a:schemeClr>
              </a:solidFill>
            </a:endParaRPr>
          </a:p>
          <a:p>
            <a:pPr marL="0" indent="0" algn="just">
              <a:lnSpc>
                <a:spcPct val="150000"/>
              </a:lnSpc>
              <a:buNone/>
            </a:pPr>
            <a:endParaRPr lang="ro-RO" sz="1200" dirty="0"/>
          </a:p>
        </p:txBody>
      </p:sp>
      <p:sp>
        <p:nvSpPr>
          <p:cNvPr id="4" name="Slide Number Placeholder 3"/>
          <p:cNvSpPr>
            <a:spLocks noGrp="1"/>
          </p:cNvSpPr>
          <p:nvPr>
            <p:ph type="sldNum" sz="quarter" idx="5"/>
          </p:nvPr>
        </p:nvSpPr>
        <p:spPr/>
        <p:txBody>
          <a:bodyPr/>
          <a:lstStyle/>
          <a:p>
            <a:fld id="{2D8B77B1-706E-6944-BD13-9A49B05C937A}" type="slidenum">
              <a:rPr lang="ro-RO" smtClean="0"/>
              <a:t>4</a:t>
            </a:fld>
            <a:endParaRPr lang="ro-RO"/>
          </a:p>
        </p:txBody>
      </p:sp>
    </p:spTree>
    <p:extLst>
      <p:ext uri="{BB962C8B-B14F-4D97-AF65-F5344CB8AC3E}">
        <p14:creationId xmlns:p14="http://schemas.microsoft.com/office/powerpoint/2010/main" val="178730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ro-RO" sz="1200" dirty="0"/>
              <a:t>... Când apare nota de plată și sunt persoane care au nevoie de bon pentru a-și calcula partea lor de plată ...</a:t>
            </a:r>
            <a:endParaRPr lang="ro-RO" sz="1200" dirty="0">
              <a:solidFill>
                <a:schemeClr val="tx1">
                  <a:lumMod val="75000"/>
                  <a:lumOff val="25000"/>
                </a:schemeClr>
              </a:solidFill>
            </a:endParaRPr>
          </a:p>
          <a:p>
            <a:pPr marL="0" indent="0" algn="just">
              <a:lnSpc>
                <a:spcPct val="150000"/>
              </a:lnSpc>
              <a:buNone/>
            </a:pPr>
            <a:endParaRPr lang="ro-RO" sz="1200" dirty="0"/>
          </a:p>
        </p:txBody>
      </p:sp>
      <p:sp>
        <p:nvSpPr>
          <p:cNvPr id="4" name="Slide Number Placeholder 3"/>
          <p:cNvSpPr>
            <a:spLocks noGrp="1"/>
          </p:cNvSpPr>
          <p:nvPr>
            <p:ph type="sldNum" sz="quarter" idx="5"/>
          </p:nvPr>
        </p:nvSpPr>
        <p:spPr/>
        <p:txBody>
          <a:bodyPr/>
          <a:lstStyle/>
          <a:p>
            <a:fld id="{2D8B77B1-706E-6944-BD13-9A49B05C937A}" type="slidenum">
              <a:rPr lang="ro-RO" smtClean="0"/>
              <a:t>5</a:t>
            </a:fld>
            <a:endParaRPr lang="ro-RO"/>
          </a:p>
        </p:txBody>
      </p:sp>
    </p:spTree>
    <p:extLst>
      <p:ext uri="{BB962C8B-B14F-4D97-AF65-F5344CB8AC3E}">
        <p14:creationId xmlns:p14="http://schemas.microsoft.com/office/powerpoint/2010/main" val="1584461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ro-RO" sz="1200" dirty="0"/>
              <a:t>... Și când sunt persoane care nu dețin suma exactă de bani pentru plata consumației lor</a:t>
            </a:r>
          </a:p>
        </p:txBody>
      </p:sp>
      <p:sp>
        <p:nvSpPr>
          <p:cNvPr id="4" name="Slide Number Placeholder 3"/>
          <p:cNvSpPr>
            <a:spLocks noGrp="1"/>
          </p:cNvSpPr>
          <p:nvPr>
            <p:ph type="sldNum" sz="quarter" idx="5"/>
          </p:nvPr>
        </p:nvSpPr>
        <p:spPr/>
        <p:txBody>
          <a:bodyPr/>
          <a:lstStyle/>
          <a:p>
            <a:fld id="{2D8B77B1-706E-6944-BD13-9A49B05C937A}" type="slidenum">
              <a:rPr lang="ro-RO" smtClean="0"/>
              <a:t>6</a:t>
            </a:fld>
            <a:endParaRPr lang="ro-RO"/>
          </a:p>
        </p:txBody>
      </p:sp>
    </p:spTree>
    <p:extLst>
      <p:ext uri="{BB962C8B-B14F-4D97-AF65-F5344CB8AC3E}">
        <p14:creationId xmlns:p14="http://schemas.microsoft.com/office/powerpoint/2010/main" val="387380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dirty="0"/>
              <a:t>Pentru rezolvarea acestei probleme am propus realizarea aplicației Mobile Bill </a:t>
            </a:r>
            <a:r>
              <a:rPr lang="ro-RO" sz="1200" dirty="0" err="1"/>
              <a:t>Splitter</a:t>
            </a:r>
            <a:r>
              <a:rPr lang="ro-RO" sz="1200" dirty="0"/>
              <a:t>. În aplicație vom regăsi funcționalitățile</a:t>
            </a:r>
            <a:r>
              <a:rPr lang="en-US" sz="1200" dirty="0"/>
              <a:t>: de </a:t>
            </a:r>
            <a:r>
              <a:rPr lang="en-US" sz="1200" dirty="0" err="1"/>
              <a:t>extragere</a:t>
            </a:r>
            <a:r>
              <a:rPr lang="en-US" sz="1200" dirty="0"/>
              <a:t> automat</a:t>
            </a:r>
            <a:r>
              <a:rPr lang="ro-RO" sz="1200" dirty="0"/>
              <a:t>ă a datelor de pe bon, implicarea activă a persoanelor de la masă în realizarea selecției de produse, posibilitatea de realizare a plăților din aplicație și managementul plăților</a:t>
            </a:r>
            <a:r>
              <a:rPr lang="en-US" sz="1200" dirty="0"/>
              <a:t>. </a:t>
            </a:r>
            <a:r>
              <a:rPr lang="en-US" sz="1200" dirty="0" err="1"/>
              <a:t>Aceste</a:t>
            </a:r>
            <a:r>
              <a:rPr lang="en-US" sz="1200" dirty="0"/>
              <a:t> </a:t>
            </a:r>
            <a:r>
              <a:rPr lang="en-US" sz="1200" dirty="0" err="1"/>
              <a:t>func</a:t>
            </a:r>
            <a:r>
              <a:rPr lang="ro-RO" sz="1200" dirty="0" err="1"/>
              <a:t>ționalități</a:t>
            </a:r>
            <a:r>
              <a:rPr lang="ro-RO" sz="1200" dirty="0"/>
              <a:t> sunt inspirate din aplicațiile </a:t>
            </a:r>
            <a:r>
              <a:rPr lang="ro-RO" sz="1200" dirty="0" err="1"/>
              <a:t>SplitWise</a:t>
            </a:r>
            <a:r>
              <a:rPr lang="ro-RO" sz="1200" dirty="0"/>
              <a:t>, Revolut și </a:t>
            </a:r>
            <a:r>
              <a:rPr lang="ro-RO" sz="1200" dirty="0" err="1"/>
              <a:t>Blitter</a:t>
            </a:r>
            <a:r>
              <a:rPr lang="ro-RO" sz="1200" dirty="0"/>
              <a:t>, dar nici una dintre ele nu le înglobează pe toate.</a:t>
            </a:r>
            <a:endParaRPr lang="en-US" sz="1200" dirty="0"/>
          </a:p>
        </p:txBody>
      </p:sp>
      <p:sp>
        <p:nvSpPr>
          <p:cNvPr id="4" name="Slide Number Placeholder 3"/>
          <p:cNvSpPr>
            <a:spLocks noGrp="1"/>
          </p:cNvSpPr>
          <p:nvPr>
            <p:ph type="sldNum" sz="quarter" idx="5"/>
          </p:nvPr>
        </p:nvSpPr>
        <p:spPr/>
        <p:txBody>
          <a:bodyPr/>
          <a:lstStyle/>
          <a:p>
            <a:fld id="{2D8B77B1-706E-6944-BD13-9A49B05C937A}" type="slidenum">
              <a:rPr lang="ro-RO" smtClean="0"/>
              <a:t>8</a:t>
            </a:fld>
            <a:endParaRPr lang="ro-RO"/>
          </a:p>
        </p:txBody>
      </p:sp>
    </p:spTree>
    <p:extLst>
      <p:ext uri="{BB962C8B-B14F-4D97-AF65-F5344CB8AC3E}">
        <p14:creationId xmlns:p14="http://schemas.microsoft.com/office/powerpoint/2010/main" val="1033263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Proiectul are următoarele 4 componente</a:t>
            </a:r>
            <a:r>
              <a:rPr lang="en-US" dirty="0"/>
              <a:t>:</a:t>
            </a:r>
          </a:p>
          <a:p>
            <a:pPr marL="171450" indent="-171450">
              <a:buFont typeface="Arial" panose="020B0604020202020204" pitchFamily="34" charset="0"/>
              <a:buChar char="•"/>
            </a:pPr>
            <a:r>
              <a:rPr lang="en-US" dirty="0"/>
              <a:t>Mobile Bill Splitter</a:t>
            </a:r>
          </a:p>
          <a:p>
            <a:pPr marL="171450" indent="-171450">
              <a:buFont typeface="Arial" panose="020B0604020202020204" pitchFamily="34" charset="0"/>
              <a:buChar char="•"/>
            </a:pPr>
            <a:r>
              <a:rPr lang="en-US" dirty="0"/>
              <a:t>MBS Server</a:t>
            </a:r>
          </a:p>
          <a:p>
            <a:pPr marL="171450" indent="-171450">
              <a:buFont typeface="Arial" panose="020B0604020202020204" pitchFamily="34" charset="0"/>
              <a:buChar char="•"/>
            </a:pPr>
            <a:r>
              <a:rPr lang="en-US" dirty="0"/>
              <a:t>Google Vision</a:t>
            </a:r>
          </a:p>
          <a:p>
            <a:pPr marL="171450" indent="-171450">
              <a:buFont typeface="Arial" panose="020B0604020202020204" pitchFamily="34" charset="0"/>
              <a:buChar char="•"/>
            </a:pPr>
            <a:r>
              <a:rPr lang="en-US" dirty="0"/>
              <a:t>Google Pay</a:t>
            </a: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9</a:t>
            </a:fld>
            <a:endParaRPr lang="ro-RO"/>
          </a:p>
        </p:txBody>
      </p:sp>
    </p:spTree>
    <p:extLst>
      <p:ext uri="{BB962C8B-B14F-4D97-AF65-F5344CB8AC3E}">
        <p14:creationId xmlns:p14="http://schemas.microsoft.com/office/powerpoint/2010/main" val="825450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Aici</a:t>
            </a:r>
            <a:r>
              <a:rPr lang="en-US" dirty="0"/>
              <a:t> </a:t>
            </a:r>
            <a:r>
              <a:rPr lang="en-US" dirty="0" err="1"/>
              <a:t>putem</a:t>
            </a:r>
            <a:r>
              <a:rPr lang="en-US" dirty="0"/>
              <a:t> </a:t>
            </a:r>
            <a:r>
              <a:rPr lang="en-US" dirty="0" err="1"/>
              <a:t>vedea</a:t>
            </a:r>
            <a:r>
              <a:rPr lang="en-US" dirty="0"/>
              <a:t> </a:t>
            </a:r>
            <a:r>
              <a:rPr lang="en-US" dirty="0" err="1"/>
              <a:t>dispunerea</a:t>
            </a:r>
            <a:r>
              <a:rPr lang="en-US" dirty="0"/>
              <a:t> </a:t>
            </a:r>
            <a:r>
              <a:rPr lang="en-US" dirty="0" err="1"/>
              <a:t>componentelor</a:t>
            </a:r>
            <a:r>
              <a:rPr lang="en-US" dirty="0"/>
              <a:t> </a:t>
            </a:r>
            <a:r>
              <a:rPr lang="ro-RO" dirty="0"/>
              <a:t>în proiect și cum comunică între ele</a:t>
            </a:r>
            <a:endParaRPr lang="en-US" dirty="0"/>
          </a:p>
          <a:p>
            <a:pPr marL="171450" indent="-171450">
              <a:buFont typeface="Arial" panose="020B0604020202020204" pitchFamily="34" charset="0"/>
              <a:buChar char="•"/>
            </a:pPr>
            <a:r>
              <a:rPr lang="ro-RO" dirty="0"/>
              <a:t>În mijloc se află aplicația mobilă care după </a:t>
            </a:r>
            <a:r>
              <a:rPr lang="en-US" dirty="0" err="1"/>
              <a:t>realizarea</a:t>
            </a:r>
            <a:r>
              <a:rPr lang="ro-RO" dirty="0"/>
              <a:t> pozei cu bonul, o trimite la Google Vision pentru obținerea textului din ea.</a:t>
            </a:r>
          </a:p>
          <a:p>
            <a:pPr marL="171450" indent="-171450">
              <a:buFont typeface="Arial" panose="020B0604020202020204" pitchFamily="34" charset="0"/>
              <a:buChar char="•"/>
            </a:pPr>
            <a:r>
              <a:rPr lang="ro-RO" dirty="0"/>
              <a:t>Se obțin perechile de nume și prețuri de produse și sunt trimise la serverul aplicației (cel cu roșu) de la care se primește ID-ul de conectare la factură.</a:t>
            </a:r>
          </a:p>
          <a:p>
            <a:pPr marL="171450" indent="-171450">
              <a:buFont typeface="Arial" panose="020B0604020202020204" pitchFamily="34" charset="0"/>
              <a:buChar char="•"/>
            </a:pPr>
            <a:r>
              <a:rPr lang="ro-RO" dirty="0"/>
              <a:t>După ce utilizatorii dau </a:t>
            </a:r>
            <a:r>
              <a:rPr lang="ro-RO" dirty="0" err="1"/>
              <a:t>join</a:t>
            </a:r>
            <a:r>
              <a:rPr lang="ro-RO" dirty="0"/>
              <a:t> și termină selecția de produse, va fi trimis un </a:t>
            </a:r>
            <a:r>
              <a:rPr lang="ro-RO" dirty="0" err="1"/>
              <a:t>request</a:t>
            </a:r>
            <a:r>
              <a:rPr lang="ro-RO" dirty="0"/>
              <a:t> de plată a produselor </a:t>
            </a:r>
            <a:r>
              <a:rPr lang="en-US" dirty="0" err="1"/>
              <a:t>prin</a:t>
            </a:r>
            <a:r>
              <a:rPr lang="ro-RO" dirty="0"/>
              <a:t> Google </a:t>
            </a:r>
            <a:r>
              <a:rPr lang="ro-RO" dirty="0" err="1"/>
              <a:t>Pay</a:t>
            </a:r>
            <a:r>
              <a:rPr lang="ro-RO" dirty="0"/>
              <a:t>.</a:t>
            </a:r>
          </a:p>
        </p:txBody>
      </p:sp>
      <p:sp>
        <p:nvSpPr>
          <p:cNvPr id="4" name="Slide Number Placeholder 3"/>
          <p:cNvSpPr>
            <a:spLocks noGrp="1"/>
          </p:cNvSpPr>
          <p:nvPr>
            <p:ph type="sldNum" sz="quarter" idx="5"/>
          </p:nvPr>
        </p:nvSpPr>
        <p:spPr/>
        <p:txBody>
          <a:bodyPr/>
          <a:lstStyle/>
          <a:p>
            <a:fld id="{2D8B77B1-706E-6944-BD13-9A49B05C937A}" type="slidenum">
              <a:rPr lang="ro-RO" smtClean="0"/>
              <a:t>10</a:t>
            </a:fld>
            <a:endParaRPr lang="ro-RO"/>
          </a:p>
        </p:txBody>
      </p:sp>
    </p:spTree>
    <p:extLst>
      <p:ext uri="{BB962C8B-B14F-4D97-AF65-F5344CB8AC3E}">
        <p14:creationId xmlns:p14="http://schemas.microsoft.com/office/powerpoint/2010/main" val="246412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E4FEB6-2B40-8D4B-9B6D-28337E1DF4F7}"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303840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0C63C8-FCF5-E048-B40B-D8EEF665BBA9}"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35392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B18404-C458-B949-BCFA-B0605A0E8E2D}"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8932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58E22E-5943-014D-9A59-4952A79C12EB}"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201950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12E84D-1C08-A64A-B328-842CB76402D1}"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93901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DE6352-7427-034F-9388-72C8D61ABE56}"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473154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34B760-95AD-6141-AAC3-3D4C2649B518}"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173157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AA20FA-9E61-4049-9591-80B01D9A0EB6}"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253001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3C84D-B0A0-764A-A08F-09316CB2AE3B}"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406843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7D91F7-5493-9441-894A-3E0BBBEFA335}"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2808702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CE5CB5-1BF3-4542-967A-1A428BFBD6FD}" type="datetime1">
              <a:rPr lang="en-US" smtClean="0"/>
              <a:t>7/1/2019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49635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415CBC-2C90-E040-9253-64B232D57136}" type="datetime1">
              <a:rPr lang="en-US" smtClean="0"/>
              <a:t>7/1/2019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87765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0349B8-CA8B-3341-9E0B-301B48AA7FBF}" type="datetime1">
              <a:rPr lang="en-US" smtClean="0"/>
              <a:t>7/1/2019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69223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FCDA2A-0F3B-D44E-85D6-24B851F47370}" type="datetime1">
              <a:rPr lang="en-US" smtClean="0"/>
              <a:t>7/1/2019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97541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5DA73D-E058-934F-A605-E33E28F7282F}" type="datetime1">
              <a:rPr lang="en-US" smtClean="0"/>
              <a:t>7/1/2019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58154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CF458-AFE6-754E-9B16-FD8D831A10CC}" type="slidenum">
              <a:rPr lang="en-US" smtClean="0"/>
              <a:t>‹#›</a:t>
            </a:fld>
            <a:endParaRPr lang="en-US"/>
          </a:p>
        </p:txBody>
      </p:sp>
      <p:sp>
        <p:nvSpPr>
          <p:cNvPr id="5" name="Date Placeholder 4"/>
          <p:cNvSpPr>
            <a:spLocks noGrp="1"/>
          </p:cNvSpPr>
          <p:nvPr>
            <p:ph type="dt" sz="half" idx="10"/>
          </p:nvPr>
        </p:nvSpPr>
        <p:spPr/>
        <p:txBody>
          <a:bodyPr/>
          <a:lstStyle/>
          <a:p>
            <a:fld id="{8D0F524F-1A8B-C34B-AFE0-1AACCBD85A9C}" type="datetime1">
              <a:rPr lang="en-US" smtClean="0"/>
              <a:t>7/1/2019</a:t>
            </a:fld>
            <a:endParaRPr lang="en-US"/>
          </a:p>
        </p:txBody>
      </p:sp>
    </p:spTree>
    <p:extLst>
      <p:ext uri="{BB962C8B-B14F-4D97-AF65-F5344CB8AC3E}">
        <p14:creationId xmlns:p14="http://schemas.microsoft.com/office/powerpoint/2010/main" val="273366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E1376A-3438-FE46-8B01-0E146751DE18}" type="datetime1">
              <a:rPr lang="en-US" smtClean="0"/>
              <a:t>7/1/2019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BCF458-AFE6-754E-9B16-FD8D831A10CC}" type="slidenum">
              <a:rPr lang="en-US" smtClean="0"/>
              <a:t>‹#›</a:t>
            </a:fld>
            <a:endParaRPr lang="en-US"/>
          </a:p>
        </p:txBody>
      </p:sp>
    </p:spTree>
    <p:extLst>
      <p:ext uri="{BB962C8B-B14F-4D97-AF65-F5344CB8AC3E}">
        <p14:creationId xmlns:p14="http://schemas.microsoft.com/office/powerpoint/2010/main" val="352089617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0.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2" Type="http://schemas.openxmlformats.org/officeDocument/2006/relationships/image" Target="../media/image19.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5557-08FF-2246-B0D0-F4548A1376A1}"/>
              </a:ext>
            </a:extLst>
          </p:cNvPr>
          <p:cNvSpPr>
            <a:spLocks noGrp="1"/>
          </p:cNvSpPr>
          <p:nvPr>
            <p:ph type="ctrTitle"/>
          </p:nvPr>
        </p:nvSpPr>
        <p:spPr/>
        <p:txBody>
          <a:bodyPr/>
          <a:lstStyle/>
          <a:p>
            <a:r>
              <a:rPr lang="en-US" dirty="0"/>
              <a:t>Mobile Bill Splitter</a:t>
            </a:r>
          </a:p>
        </p:txBody>
      </p:sp>
      <p:sp>
        <p:nvSpPr>
          <p:cNvPr id="3" name="Subtitle 2">
            <a:extLst>
              <a:ext uri="{FF2B5EF4-FFF2-40B4-BE49-F238E27FC236}">
                <a16:creationId xmlns:a16="http://schemas.microsoft.com/office/drawing/2014/main" id="{77D8B0B5-A8A5-4440-8DEC-7F86F0FD315A}"/>
              </a:ext>
            </a:extLst>
          </p:cNvPr>
          <p:cNvSpPr>
            <a:spLocks noGrp="1"/>
          </p:cNvSpPr>
          <p:nvPr>
            <p:ph type="subTitle" idx="1"/>
          </p:nvPr>
        </p:nvSpPr>
        <p:spPr/>
        <p:txBody>
          <a:bodyPr>
            <a:normAutofit/>
          </a:bodyPr>
          <a:lstStyle/>
          <a:p>
            <a:r>
              <a:rPr lang="ro-RO" dirty="0"/>
              <a:t>Propus de Coșulianu Cristi-Mihail</a:t>
            </a:r>
          </a:p>
        </p:txBody>
      </p:sp>
      <p:sp>
        <p:nvSpPr>
          <p:cNvPr id="5" name="TextBox 4">
            <a:extLst>
              <a:ext uri="{FF2B5EF4-FFF2-40B4-BE49-F238E27FC236}">
                <a16:creationId xmlns:a16="http://schemas.microsoft.com/office/drawing/2014/main" id="{800AF7F0-A325-E348-A655-71F3E032A9DF}"/>
              </a:ext>
            </a:extLst>
          </p:cNvPr>
          <p:cNvSpPr txBox="1"/>
          <p:nvPr/>
        </p:nvSpPr>
        <p:spPr>
          <a:xfrm>
            <a:off x="82296" y="6424699"/>
            <a:ext cx="4158190" cy="369332"/>
          </a:xfrm>
          <a:prstGeom prst="rect">
            <a:avLst/>
          </a:prstGeom>
          <a:noFill/>
        </p:spPr>
        <p:txBody>
          <a:bodyPr wrap="none" rtlCol="0">
            <a:spAutoFit/>
          </a:bodyPr>
          <a:lstStyle/>
          <a:p>
            <a:r>
              <a:rPr lang="ro-RO" dirty="0">
                <a:solidFill>
                  <a:schemeClr val="tx1">
                    <a:lumMod val="50000"/>
                    <a:lumOff val="50000"/>
                  </a:schemeClr>
                </a:solidFill>
              </a:rPr>
              <a:t>Coordonator Lect. Dr. Răzvan </a:t>
            </a:r>
            <a:r>
              <a:rPr lang="ro-RO" dirty="0" err="1">
                <a:solidFill>
                  <a:schemeClr val="tx1">
                    <a:lumMod val="50000"/>
                    <a:lumOff val="50000"/>
                  </a:schemeClr>
                </a:solidFill>
              </a:rPr>
              <a:t>Benchea</a:t>
            </a:r>
            <a:endParaRPr lang="ro-RO" dirty="0">
              <a:solidFill>
                <a:schemeClr val="tx1">
                  <a:lumMod val="50000"/>
                  <a:lumOff val="50000"/>
                </a:schemeClr>
              </a:solidFill>
            </a:endParaRPr>
          </a:p>
        </p:txBody>
      </p:sp>
    </p:spTree>
    <p:extLst>
      <p:ext uri="{BB962C8B-B14F-4D97-AF65-F5344CB8AC3E}">
        <p14:creationId xmlns:p14="http://schemas.microsoft.com/office/powerpoint/2010/main" val="2176029469"/>
      </p:ext>
    </p:extLst>
  </p:cSld>
  <p:clrMapOvr>
    <a:masterClrMapping/>
  </p:clrMapOvr>
  <mc:AlternateContent xmlns:mc="http://schemas.openxmlformats.org/markup-compatibility/2006">
    <mc:Choice xmlns:p14="http://schemas.microsoft.com/office/powerpoint/2010/main" Requires="p14">
      <p:transition spd="slow" p14:dur="2000" advTm="1857"/>
    </mc:Choice>
    <mc:Fallback>
      <p:transition spd="slow" advTm="18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777D-507A-4787-B6D1-84F74A5D4136}"/>
              </a:ext>
            </a:extLst>
          </p:cNvPr>
          <p:cNvSpPr>
            <a:spLocks noGrp="1"/>
          </p:cNvSpPr>
          <p:nvPr>
            <p:ph type="title"/>
          </p:nvPr>
        </p:nvSpPr>
        <p:spPr/>
        <p:txBody>
          <a:bodyPr/>
          <a:lstStyle/>
          <a:p>
            <a:r>
              <a:rPr lang="ro-RO" dirty="0"/>
              <a:t>Arhitectura aplicației </a:t>
            </a:r>
            <a:r>
              <a:rPr lang="ro-RO" sz="2400" dirty="0"/>
              <a:t>– diagramă master</a:t>
            </a:r>
            <a:endParaRPr lang="ro-RO" dirty="0"/>
          </a:p>
        </p:txBody>
      </p:sp>
      <p:pic>
        <p:nvPicPr>
          <p:cNvPr id="6" name="Content Placeholder 5">
            <a:extLst>
              <a:ext uri="{FF2B5EF4-FFF2-40B4-BE49-F238E27FC236}">
                <a16:creationId xmlns:a16="http://schemas.microsoft.com/office/drawing/2014/main" id="{AA5DCEF9-30D4-49B6-8C47-689C575016E1}"/>
              </a:ext>
            </a:extLst>
          </p:cNvPr>
          <p:cNvPicPr>
            <a:picLocks noGrp="1" noChangeAspect="1"/>
          </p:cNvPicPr>
          <p:nvPr>
            <p:ph idx="1"/>
          </p:nvPr>
        </p:nvPicPr>
        <p:blipFill>
          <a:blip r:embed="rId3"/>
          <a:stretch>
            <a:fillRect/>
          </a:stretch>
        </p:blipFill>
        <p:spPr>
          <a:xfrm>
            <a:off x="1327593" y="2136747"/>
            <a:ext cx="7296150" cy="300990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BDC71759-31EC-433A-83DD-70E77D585102}"/>
              </a:ext>
            </a:extLst>
          </p:cNvPr>
          <p:cNvSpPr>
            <a:spLocks noGrp="1"/>
          </p:cNvSpPr>
          <p:nvPr>
            <p:ph type="sldNum" sz="quarter" idx="12"/>
          </p:nvPr>
        </p:nvSpPr>
        <p:spPr/>
        <p:txBody>
          <a:bodyPr/>
          <a:lstStyle/>
          <a:p>
            <a:fld id="{BABCF458-AFE6-754E-9B16-FD8D831A10CC}" type="slidenum">
              <a:rPr lang="en-US" smtClean="0"/>
              <a:t>10</a:t>
            </a:fld>
            <a:endParaRPr lang="en-US"/>
          </a:p>
        </p:txBody>
      </p:sp>
    </p:spTree>
    <p:extLst>
      <p:ext uri="{BB962C8B-B14F-4D97-AF65-F5344CB8AC3E}">
        <p14:creationId xmlns:p14="http://schemas.microsoft.com/office/powerpoint/2010/main" val="279909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F885-40CF-4CBE-8357-1119AFB67EEE}"/>
              </a:ext>
            </a:extLst>
          </p:cNvPr>
          <p:cNvSpPr>
            <a:spLocks noGrp="1"/>
          </p:cNvSpPr>
          <p:nvPr>
            <p:ph type="title"/>
          </p:nvPr>
        </p:nvSpPr>
        <p:spPr/>
        <p:txBody>
          <a:bodyPr/>
          <a:lstStyle/>
          <a:p>
            <a:r>
              <a:rPr lang="ro-RO" dirty="0"/>
              <a:t>Extragerea datelor</a:t>
            </a:r>
            <a:r>
              <a:rPr lang="ro-RO" sz="2400" dirty="0"/>
              <a:t> </a:t>
            </a:r>
            <a:endParaRPr lang="ro-RO" dirty="0"/>
          </a:p>
        </p:txBody>
      </p:sp>
      <p:sp>
        <p:nvSpPr>
          <p:cNvPr id="3" name="Content Placeholder 2">
            <a:extLst>
              <a:ext uri="{FF2B5EF4-FFF2-40B4-BE49-F238E27FC236}">
                <a16:creationId xmlns:a16="http://schemas.microsoft.com/office/drawing/2014/main" id="{53EA7134-D978-4036-BAE4-80D09F25E739}"/>
              </a:ext>
            </a:extLst>
          </p:cNvPr>
          <p:cNvSpPr>
            <a:spLocks noGrp="1"/>
          </p:cNvSpPr>
          <p:nvPr>
            <p:ph idx="1"/>
          </p:nvPr>
        </p:nvSpPr>
        <p:spPr>
          <a:xfrm>
            <a:off x="677334" y="1479479"/>
            <a:ext cx="8596668" cy="4561883"/>
          </a:xfrm>
        </p:spPr>
        <p:txBody>
          <a:bodyPr>
            <a:normAutofit/>
          </a:bodyPr>
          <a:lstStyle/>
          <a:p>
            <a:pPr marL="0" indent="0" algn="just">
              <a:lnSpc>
                <a:spcPct val="150000"/>
              </a:lnSpc>
              <a:buNone/>
            </a:pPr>
            <a:r>
              <a:rPr lang="en-US" dirty="0"/>
              <a:t>	</a:t>
            </a:r>
            <a:r>
              <a:rPr lang="en-US" dirty="0" err="1"/>
              <a:t>Aceasta</a:t>
            </a:r>
            <a:r>
              <a:rPr lang="en-US" dirty="0"/>
              <a:t> a </a:t>
            </a:r>
            <a:r>
              <a:rPr lang="en-US" dirty="0" err="1"/>
              <a:t>fost</a:t>
            </a:r>
            <a:r>
              <a:rPr lang="en-US" dirty="0"/>
              <a:t> </a:t>
            </a:r>
            <a:r>
              <a:rPr lang="en-US" dirty="0" err="1"/>
              <a:t>cea</a:t>
            </a:r>
            <a:r>
              <a:rPr lang="en-US" dirty="0"/>
              <a:t> </a:t>
            </a:r>
            <a:r>
              <a:rPr lang="en-US" dirty="0" err="1"/>
              <a:t>mai</a:t>
            </a:r>
            <a:r>
              <a:rPr lang="en-US" dirty="0"/>
              <a:t> complex</a:t>
            </a:r>
            <a:r>
              <a:rPr lang="ro-RO" dirty="0"/>
              <a:t>ă parte a aplicație. După studierea cercetărilor de la mai multe universități am ajuns la următorii pași de rezolvare a problemei</a:t>
            </a:r>
            <a:r>
              <a:rPr lang="en-US" dirty="0"/>
              <a:t>:</a:t>
            </a:r>
          </a:p>
          <a:p>
            <a:pPr algn="just">
              <a:lnSpc>
                <a:spcPct val="150000"/>
              </a:lnSpc>
            </a:pPr>
            <a:r>
              <a:rPr lang="en-US" dirty="0" err="1"/>
              <a:t>Decuparea</a:t>
            </a:r>
            <a:r>
              <a:rPr lang="en-US" dirty="0"/>
              <a:t> </a:t>
            </a:r>
            <a:r>
              <a:rPr lang="en-US" dirty="0" err="1"/>
              <a:t>listei</a:t>
            </a:r>
            <a:r>
              <a:rPr lang="en-US" dirty="0"/>
              <a:t> de </a:t>
            </a:r>
            <a:r>
              <a:rPr lang="en-US" dirty="0" err="1"/>
              <a:t>produse</a:t>
            </a:r>
            <a:r>
              <a:rPr lang="en-US" dirty="0"/>
              <a:t> </a:t>
            </a:r>
            <a:r>
              <a:rPr lang="ro-RO" dirty="0"/>
              <a:t>și prețuri din imaginea bonului</a:t>
            </a:r>
          </a:p>
          <a:p>
            <a:pPr algn="just">
              <a:lnSpc>
                <a:spcPct val="150000"/>
              </a:lnSpc>
            </a:pPr>
            <a:r>
              <a:rPr lang="ro-RO" dirty="0"/>
              <a:t>Obținerea imaginilor cu liniile de text</a:t>
            </a:r>
          </a:p>
          <a:p>
            <a:pPr algn="just">
              <a:lnSpc>
                <a:spcPct val="150000"/>
              </a:lnSpc>
            </a:pPr>
            <a:r>
              <a:rPr lang="ro-RO" dirty="0"/>
              <a:t>Obținerea imaginilor cu caractere individuale</a:t>
            </a:r>
          </a:p>
          <a:p>
            <a:pPr algn="just">
              <a:lnSpc>
                <a:spcPct val="150000"/>
              </a:lnSpc>
            </a:pPr>
            <a:r>
              <a:rPr lang="ro-RO" dirty="0"/>
              <a:t>Recunoașterea caracterelor folosind o rețea neuronală</a:t>
            </a:r>
          </a:p>
          <a:p>
            <a:pPr algn="just">
              <a:lnSpc>
                <a:spcPct val="150000"/>
              </a:lnSpc>
            </a:pPr>
            <a:r>
              <a:rPr lang="ro-RO" dirty="0"/>
              <a:t>Clasificarea textelor și asocierea de perechi nume preț</a:t>
            </a:r>
          </a:p>
          <a:p>
            <a:pPr algn="just">
              <a:lnSpc>
                <a:spcPct val="150000"/>
              </a:lnSpc>
            </a:pPr>
            <a:endParaRPr lang="ro-RO" dirty="0"/>
          </a:p>
        </p:txBody>
      </p:sp>
      <p:sp>
        <p:nvSpPr>
          <p:cNvPr id="4" name="Slide Number Placeholder 3">
            <a:extLst>
              <a:ext uri="{FF2B5EF4-FFF2-40B4-BE49-F238E27FC236}">
                <a16:creationId xmlns:a16="http://schemas.microsoft.com/office/drawing/2014/main" id="{97AFC9CC-D28E-47D6-9C7C-5B098F554D0B}"/>
              </a:ext>
            </a:extLst>
          </p:cNvPr>
          <p:cNvSpPr>
            <a:spLocks noGrp="1"/>
          </p:cNvSpPr>
          <p:nvPr>
            <p:ph type="sldNum" sz="quarter" idx="12"/>
          </p:nvPr>
        </p:nvSpPr>
        <p:spPr/>
        <p:txBody>
          <a:bodyPr/>
          <a:lstStyle/>
          <a:p>
            <a:fld id="{BABCF458-AFE6-754E-9B16-FD8D831A10CC}" type="slidenum">
              <a:rPr lang="en-US" smtClean="0"/>
              <a:t>11</a:t>
            </a:fld>
            <a:endParaRPr lang="en-US"/>
          </a:p>
        </p:txBody>
      </p:sp>
    </p:spTree>
    <p:extLst>
      <p:ext uri="{BB962C8B-B14F-4D97-AF65-F5344CB8AC3E}">
        <p14:creationId xmlns:p14="http://schemas.microsoft.com/office/powerpoint/2010/main" val="21907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A80C-AD09-45D0-8294-752C90BF9627}"/>
              </a:ext>
            </a:extLst>
          </p:cNvPr>
          <p:cNvSpPr>
            <a:spLocks noGrp="1"/>
          </p:cNvSpPr>
          <p:nvPr>
            <p:ph type="title"/>
          </p:nvPr>
        </p:nvSpPr>
        <p:spPr/>
        <p:txBody>
          <a:bodyPr/>
          <a:lstStyle/>
          <a:p>
            <a:r>
              <a:rPr lang="en-US" dirty="0" err="1"/>
              <a:t>Decuparea</a:t>
            </a:r>
            <a:r>
              <a:rPr lang="en-US" dirty="0"/>
              <a:t> </a:t>
            </a:r>
            <a:r>
              <a:rPr lang="en-US" dirty="0" err="1"/>
              <a:t>listei</a:t>
            </a:r>
            <a:r>
              <a:rPr lang="en-US" dirty="0"/>
              <a:t> de </a:t>
            </a:r>
            <a:r>
              <a:rPr lang="en-US" dirty="0" err="1"/>
              <a:t>produse</a:t>
            </a:r>
            <a:endParaRPr lang="ro-RO" dirty="0"/>
          </a:p>
        </p:txBody>
      </p:sp>
      <p:pic>
        <p:nvPicPr>
          <p:cNvPr id="6" name="Content Placeholder 5">
            <a:extLst>
              <a:ext uri="{FF2B5EF4-FFF2-40B4-BE49-F238E27FC236}">
                <a16:creationId xmlns:a16="http://schemas.microsoft.com/office/drawing/2014/main" id="{641F3ACF-F21A-4846-B7F5-E435AD60D18E}"/>
              </a:ext>
            </a:extLst>
          </p:cNvPr>
          <p:cNvPicPr>
            <a:picLocks noGrp="1" noChangeAspect="1"/>
          </p:cNvPicPr>
          <p:nvPr>
            <p:ph idx="1"/>
          </p:nvPr>
        </p:nvPicPr>
        <p:blipFill>
          <a:blip r:embed="rId2"/>
          <a:stretch>
            <a:fillRect/>
          </a:stretch>
        </p:blipFill>
        <p:spPr>
          <a:xfrm>
            <a:off x="1509336" y="1930400"/>
            <a:ext cx="2022318" cy="3881437"/>
          </a:xfrm>
        </p:spPr>
      </p:pic>
      <p:sp>
        <p:nvSpPr>
          <p:cNvPr id="4" name="Slide Number Placeholder 3">
            <a:extLst>
              <a:ext uri="{FF2B5EF4-FFF2-40B4-BE49-F238E27FC236}">
                <a16:creationId xmlns:a16="http://schemas.microsoft.com/office/drawing/2014/main" id="{BAA48718-BFAF-41B2-9122-90D12CF048EB}"/>
              </a:ext>
            </a:extLst>
          </p:cNvPr>
          <p:cNvSpPr>
            <a:spLocks noGrp="1"/>
          </p:cNvSpPr>
          <p:nvPr>
            <p:ph type="sldNum" sz="quarter" idx="12"/>
          </p:nvPr>
        </p:nvSpPr>
        <p:spPr/>
        <p:txBody>
          <a:bodyPr/>
          <a:lstStyle/>
          <a:p>
            <a:fld id="{BABCF458-AFE6-754E-9B16-FD8D831A10CC}" type="slidenum">
              <a:rPr lang="en-US" smtClean="0"/>
              <a:t>12</a:t>
            </a:fld>
            <a:endParaRPr lang="en-US"/>
          </a:p>
        </p:txBody>
      </p:sp>
      <p:sp>
        <p:nvSpPr>
          <p:cNvPr id="7" name="Content Placeholder 2">
            <a:extLst>
              <a:ext uri="{FF2B5EF4-FFF2-40B4-BE49-F238E27FC236}">
                <a16:creationId xmlns:a16="http://schemas.microsoft.com/office/drawing/2014/main" id="{4847218F-2862-4283-BEE0-D8DF0E48FC43}"/>
              </a:ext>
            </a:extLst>
          </p:cNvPr>
          <p:cNvSpPr txBox="1">
            <a:spLocks/>
          </p:cNvSpPr>
          <p:nvPr/>
        </p:nvSpPr>
        <p:spPr>
          <a:xfrm>
            <a:off x="3804483" y="2663904"/>
            <a:ext cx="4583034" cy="24144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Font typeface="Wingdings 3" charset="2"/>
              <a:buNone/>
            </a:pPr>
            <a:r>
              <a:rPr lang="ro-RO" dirty="0"/>
              <a:t>	În cadrul aplicației, după realizarea pozei cu bonul, am oferit posibilitatea de decupare pe care utilizatorul o va folosi să decupeze porțiunea din imagine cu lista de produse.</a:t>
            </a:r>
          </a:p>
        </p:txBody>
      </p:sp>
    </p:spTree>
    <p:extLst>
      <p:ext uri="{BB962C8B-B14F-4D97-AF65-F5344CB8AC3E}">
        <p14:creationId xmlns:p14="http://schemas.microsoft.com/office/powerpoint/2010/main" val="319402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ED0A-8B29-4743-91A8-5B97EF5D2551}"/>
              </a:ext>
            </a:extLst>
          </p:cNvPr>
          <p:cNvSpPr>
            <a:spLocks noGrp="1"/>
          </p:cNvSpPr>
          <p:nvPr>
            <p:ph type="title"/>
          </p:nvPr>
        </p:nvSpPr>
        <p:spPr/>
        <p:txBody>
          <a:bodyPr/>
          <a:lstStyle/>
          <a:p>
            <a:r>
              <a:rPr lang="ro-RO" dirty="0"/>
              <a:t>Obținerea imaginilor cu liniile de text</a:t>
            </a:r>
            <a:br>
              <a:rPr lang="ro-RO" dirty="0"/>
            </a:br>
            <a:endParaRPr lang="ro-RO" dirty="0"/>
          </a:p>
        </p:txBody>
      </p:sp>
      <p:sp>
        <p:nvSpPr>
          <p:cNvPr id="3" name="Content Placeholder 2">
            <a:extLst>
              <a:ext uri="{FF2B5EF4-FFF2-40B4-BE49-F238E27FC236}">
                <a16:creationId xmlns:a16="http://schemas.microsoft.com/office/drawing/2014/main" id="{5F725897-DE57-406E-8815-DB857E349071}"/>
              </a:ext>
            </a:extLst>
          </p:cNvPr>
          <p:cNvSpPr>
            <a:spLocks noGrp="1"/>
          </p:cNvSpPr>
          <p:nvPr>
            <p:ph idx="1"/>
          </p:nvPr>
        </p:nvSpPr>
        <p:spPr>
          <a:xfrm>
            <a:off x="677334" y="1888791"/>
            <a:ext cx="8596668" cy="977700"/>
          </a:xfrm>
        </p:spPr>
        <p:txBody>
          <a:bodyPr>
            <a:normAutofit/>
          </a:bodyPr>
          <a:lstStyle/>
          <a:p>
            <a:pPr marL="0" indent="0" algn="just">
              <a:lnSpc>
                <a:spcPct val="150000"/>
              </a:lnSpc>
              <a:buNone/>
            </a:pPr>
            <a:r>
              <a:rPr lang="ro-RO" dirty="0"/>
              <a:t> </a:t>
            </a:r>
            <a:r>
              <a:rPr lang="en-US" dirty="0"/>
              <a:t>	</a:t>
            </a:r>
            <a:r>
              <a:rPr lang="ro-RO" dirty="0"/>
              <a:t>Folosind </a:t>
            </a:r>
            <a:r>
              <a:rPr lang="ro-RO" dirty="0" err="1"/>
              <a:t>Ocropus</a:t>
            </a:r>
            <a:r>
              <a:rPr lang="ro-RO" dirty="0"/>
              <a:t> (unealtă OCR) din imaginea bonului am putut obține </a:t>
            </a:r>
            <a:r>
              <a:rPr lang="en-US" dirty="0" err="1"/>
              <a:t>urm</a:t>
            </a:r>
            <a:r>
              <a:rPr lang="ro-RO" dirty="0" err="1"/>
              <a:t>ătoarele</a:t>
            </a:r>
            <a:r>
              <a:rPr lang="ro-RO" dirty="0"/>
              <a:t> linii de text</a:t>
            </a:r>
            <a:r>
              <a:rPr lang="en-US" dirty="0"/>
              <a:t>:</a:t>
            </a:r>
            <a:endParaRPr lang="ro-RO" dirty="0"/>
          </a:p>
        </p:txBody>
      </p:sp>
      <p:sp>
        <p:nvSpPr>
          <p:cNvPr id="4" name="Slide Number Placeholder 3">
            <a:extLst>
              <a:ext uri="{FF2B5EF4-FFF2-40B4-BE49-F238E27FC236}">
                <a16:creationId xmlns:a16="http://schemas.microsoft.com/office/drawing/2014/main" id="{B491B71E-22B1-4B28-9036-0CF779CC2CFC}"/>
              </a:ext>
            </a:extLst>
          </p:cNvPr>
          <p:cNvSpPr>
            <a:spLocks noGrp="1"/>
          </p:cNvSpPr>
          <p:nvPr>
            <p:ph type="sldNum" sz="quarter" idx="12"/>
          </p:nvPr>
        </p:nvSpPr>
        <p:spPr/>
        <p:txBody>
          <a:bodyPr/>
          <a:lstStyle/>
          <a:p>
            <a:fld id="{BABCF458-AFE6-754E-9B16-FD8D831A10CC}" type="slidenum">
              <a:rPr lang="en-US" smtClean="0"/>
              <a:t>13</a:t>
            </a:fld>
            <a:endParaRPr lang="en-US"/>
          </a:p>
        </p:txBody>
      </p:sp>
      <p:pic>
        <p:nvPicPr>
          <p:cNvPr id="6" name="Picture 5">
            <a:extLst>
              <a:ext uri="{FF2B5EF4-FFF2-40B4-BE49-F238E27FC236}">
                <a16:creationId xmlns:a16="http://schemas.microsoft.com/office/drawing/2014/main" id="{3C11C9CB-1A1E-4A4F-B445-BA38F50F8BA9}"/>
              </a:ext>
            </a:extLst>
          </p:cNvPr>
          <p:cNvPicPr>
            <a:picLocks noChangeAspect="1"/>
          </p:cNvPicPr>
          <p:nvPr/>
        </p:nvPicPr>
        <p:blipFill>
          <a:blip r:embed="rId3"/>
          <a:stretch>
            <a:fillRect/>
          </a:stretch>
        </p:blipFill>
        <p:spPr>
          <a:xfrm>
            <a:off x="596120" y="3562419"/>
            <a:ext cx="3791222" cy="1954658"/>
          </a:xfrm>
          <a:prstGeom prst="rect">
            <a:avLst/>
          </a:prstGeom>
        </p:spPr>
      </p:pic>
      <p:pic>
        <p:nvPicPr>
          <p:cNvPr id="8" name="Picture 7">
            <a:extLst>
              <a:ext uri="{FF2B5EF4-FFF2-40B4-BE49-F238E27FC236}">
                <a16:creationId xmlns:a16="http://schemas.microsoft.com/office/drawing/2014/main" id="{2D2616E8-8981-448E-98B0-14230CDD7C6E}"/>
              </a:ext>
            </a:extLst>
          </p:cNvPr>
          <p:cNvPicPr>
            <a:picLocks noChangeAspect="1"/>
          </p:cNvPicPr>
          <p:nvPr/>
        </p:nvPicPr>
        <p:blipFill>
          <a:blip r:embed="rId4"/>
          <a:stretch>
            <a:fillRect/>
          </a:stretch>
        </p:blipFill>
        <p:spPr>
          <a:xfrm>
            <a:off x="6368902" y="4367694"/>
            <a:ext cx="2034426" cy="28654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395467F-E32E-4BD0-AF54-859313829FDA}"/>
              </a:ext>
            </a:extLst>
          </p:cNvPr>
          <p:cNvPicPr>
            <a:picLocks noChangeAspect="1"/>
          </p:cNvPicPr>
          <p:nvPr/>
        </p:nvPicPr>
        <p:blipFill>
          <a:blip r:embed="rId5"/>
          <a:stretch>
            <a:fillRect/>
          </a:stretch>
        </p:blipFill>
        <p:spPr>
          <a:xfrm>
            <a:off x="6380634" y="4770740"/>
            <a:ext cx="2076151" cy="29707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B779793-D96D-4D90-91CF-11DE1D9EEB0B}"/>
              </a:ext>
            </a:extLst>
          </p:cNvPr>
          <p:cNvPicPr>
            <a:picLocks noChangeAspect="1"/>
          </p:cNvPicPr>
          <p:nvPr/>
        </p:nvPicPr>
        <p:blipFill>
          <a:blip r:embed="rId6"/>
          <a:stretch>
            <a:fillRect/>
          </a:stretch>
        </p:blipFill>
        <p:spPr>
          <a:xfrm>
            <a:off x="6381780" y="5153683"/>
            <a:ext cx="2394578" cy="29263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269AFBD-C5C9-4935-B77E-50DB9491F6FC}"/>
              </a:ext>
            </a:extLst>
          </p:cNvPr>
          <p:cNvPicPr>
            <a:picLocks noChangeAspect="1"/>
          </p:cNvPicPr>
          <p:nvPr/>
        </p:nvPicPr>
        <p:blipFill>
          <a:blip r:embed="rId7"/>
          <a:stretch>
            <a:fillRect/>
          </a:stretch>
        </p:blipFill>
        <p:spPr>
          <a:xfrm>
            <a:off x="6381781" y="5561350"/>
            <a:ext cx="1335748" cy="27230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3F80DA73-B660-42AB-956D-6F86F1239530}"/>
              </a:ext>
            </a:extLst>
          </p:cNvPr>
          <p:cNvPicPr>
            <a:picLocks noChangeAspect="1"/>
          </p:cNvPicPr>
          <p:nvPr/>
        </p:nvPicPr>
        <p:blipFill>
          <a:blip r:embed="rId8"/>
          <a:stretch>
            <a:fillRect/>
          </a:stretch>
        </p:blipFill>
        <p:spPr>
          <a:xfrm>
            <a:off x="9361536" y="3171462"/>
            <a:ext cx="800201" cy="29387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332933A-06D4-48BC-AF4E-397CF4978E56}"/>
              </a:ext>
            </a:extLst>
          </p:cNvPr>
          <p:cNvPicPr>
            <a:picLocks noChangeAspect="1"/>
          </p:cNvPicPr>
          <p:nvPr/>
        </p:nvPicPr>
        <p:blipFill>
          <a:blip r:embed="rId9"/>
          <a:stretch>
            <a:fillRect/>
          </a:stretch>
        </p:blipFill>
        <p:spPr>
          <a:xfrm>
            <a:off x="9525000" y="3594480"/>
            <a:ext cx="636738" cy="281113"/>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D401AC04-A244-43F7-AEFC-7B8DAD9D28DE}"/>
              </a:ext>
            </a:extLst>
          </p:cNvPr>
          <p:cNvPicPr>
            <a:picLocks noChangeAspect="1"/>
          </p:cNvPicPr>
          <p:nvPr/>
        </p:nvPicPr>
        <p:blipFill>
          <a:blip r:embed="rId10"/>
          <a:stretch>
            <a:fillRect/>
          </a:stretch>
        </p:blipFill>
        <p:spPr>
          <a:xfrm>
            <a:off x="9361537" y="3978088"/>
            <a:ext cx="800202" cy="28481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93F76652-A5FA-47DD-95E5-0650887DDECF}"/>
              </a:ext>
            </a:extLst>
          </p:cNvPr>
          <p:cNvPicPr>
            <a:picLocks noChangeAspect="1"/>
          </p:cNvPicPr>
          <p:nvPr/>
        </p:nvPicPr>
        <p:blipFill>
          <a:blip r:embed="rId11"/>
          <a:stretch>
            <a:fillRect/>
          </a:stretch>
        </p:blipFill>
        <p:spPr>
          <a:xfrm>
            <a:off x="9361537" y="4367693"/>
            <a:ext cx="800201" cy="288208"/>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A21F23C2-EA6A-4C62-B328-F54772368664}"/>
              </a:ext>
            </a:extLst>
          </p:cNvPr>
          <p:cNvPicPr>
            <a:picLocks noChangeAspect="1"/>
          </p:cNvPicPr>
          <p:nvPr/>
        </p:nvPicPr>
        <p:blipFill>
          <a:blip r:embed="rId12"/>
          <a:stretch>
            <a:fillRect/>
          </a:stretch>
        </p:blipFill>
        <p:spPr>
          <a:xfrm>
            <a:off x="9513271" y="4760688"/>
            <a:ext cx="648468" cy="288208"/>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B74AA850-E2AE-4537-A95F-3B39110896F3}"/>
              </a:ext>
            </a:extLst>
          </p:cNvPr>
          <p:cNvPicPr>
            <a:picLocks noChangeAspect="1"/>
          </p:cNvPicPr>
          <p:nvPr/>
        </p:nvPicPr>
        <p:blipFill>
          <a:blip r:embed="rId13"/>
          <a:stretch>
            <a:fillRect/>
          </a:stretch>
        </p:blipFill>
        <p:spPr>
          <a:xfrm>
            <a:off x="9525000" y="5153683"/>
            <a:ext cx="636739" cy="286699"/>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D3BD54BF-B2D8-4D4D-9EBA-D95FADB9B035}"/>
              </a:ext>
            </a:extLst>
          </p:cNvPr>
          <p:cNvPicPr>
            <a:picLocks noChangeAspect="1"/>
          </p:cNvPicPr>
          <p:nvPr/>
        </p:nvPicPr>
        <p:blipFill>
          <a:blip r:embed="rId14"/>
          <a:stretch>
            <a:fillRect/>
          </a:stretch>
        </p:blipFill>
        <p:spPr>
          <a:xfrm>
            <a:off x="9525000" y="5545169"/>
            <a:ext cx="636739" cy="288208"/>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DC644347-4906-4825-BCEE-051D0174F1F2}"/>
              </a:ext>
            </a:extLst>
          </p:cNvPr>
          <p:cNvPicPr>
            <a:picLocks noChangeAspect="1"/>
          </p:cNvPicPr>
          <p:nvPr/>
        </p:nvPicPr>
        <p:blipFill>
          <a:blip r:embed="rId15"/>
          <a:stretch>
            <a:fillRect/>
          </a:stretch>
        </p:blipFill>
        <p:spPr>
          <a:xfrm>
            <a:off x="6380635" y="3169465"/>
            <a:ext cx="2112969" cy="295876"/>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236105A1-D7D4-4C4C-89A6-F973C95F1E30}"/>
              </a:ext>
            </a:extLst>
          </p:cNvPr>
          <p:cNvPicPr>
            <a:picLocks noChangeAspect="1"/>
          </p:cNvPicPr>
          <p:nvPr/>
        </p:nvPicPr>
        <p:blipFill>
          <a:blip r:embed="rId16"/>
          <a:stretch>
            <a:fillRect/>
          </a:stretch>
        </p:blipFill>
        <p:spPr>
          <a:xfrm>
            <a:off x="6380634" y="3594480"/>
            <a:ext cx="2112969" cy="278528"/>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49B29AF3-D113-4B9E-A382-FCD26E4ED294}"/>
              </a:ext>
            </a:extLst>
          </p:cNvPr>
          <p:cNvPicPr>
            <a:picLocks noChangeAspect="1"/>
          </p:cNvPicPr>
          <p:nvPr/>
        </p:nvPicPr>
        <p:blipFill>
          <a:blip r:embed="rId17"/>
          <a:stretch>
            <a:fillRect/>
          </a:stretch>
        </p:blipFill>
        <p:spPr>
          <a:xfrm>
            <a:off x="6381780" y="4002147"/>
            <a:ext cx="1520990" cy="273907"/>
          </a:xfrm>
          <a:prstGeom prst="rect">
            <a:avLst/>
          </a:prstGeom>
          <a:ln>
            <a:noFill/>
          </a:ln>
          <a:effectLst>
            <a:outerShdw blurRad="292100" dist="139700" dir="2700000" algn="tl" rotWithShape="0">
              <a:srgbClr val="333333">
                <a:alpha val="65000"/>
              </a:srgbClr>
            </a:outerShdw>
          </a:effectLst>
        </p:spPr>
      </p:pic>
      <p:sp>
        <p:nvSpPr>
          <p:cNvPr id="35" name="Arrow: Chevron 34">
            <a:extLst>
              <a:ext uri="{FF2B5EF4-FFF2-40B4-BE49-F238E27FC236}">
                <a16:creationId xmlns:a16="http://schemas.microsoft.com/office/drawing/2014/main" id="{A69D46DD-7280-4A2B-8A29-E18CC53AEE7F}"/>
              </a:ext>
            </a:extLst>
          </p:cNvPr>
          <p:cNvSpPr/>
          <p:nvPr/>
        </p:nvSpPr>
        <p:spPr>
          <a:xfrm>
            <a:off x="4716780" y="3246120"/>
            <a:ext cx="993245" cy="258725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solidFill>
                <a:schemeClr val="tx1"/>
              </a:solidFill>
            </a:endParaRPr>
          </a:p>
        </p:txBody>
      </p:sp>
    </p:spTree>
    <p:extLst>
      <p:ext uri="{BB962C8B-B14F-4D97-AF65-F5344CB8AC3E}">
        <p14:creationId xmlns:p14="http://schemas.microsoft.com/office/powerpoint/2010/main" val="34683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B5D6-EBA9-4E50-B4D8-969E81A9A236}"/>
              </a:ext>
            </a:extLst>
          </p:cNvPr>
          <p:cNvSpPr>
            <a:spLocks noGrp="1"/>
          </p:cNvSpPr>
          <p:nvPr>
            <p:ph type="title"/>
          </p:nvPr>
        </p:nvSpPr>
        <p:spPr/>
        <p:txBody>
          <a:bodyPr>
            <a:normAutofit fontScale="90000"/>
          </a:bodyPr>
          <a:lstStyle/>
          <a:p>
            <a:r>
              <a:rPr lang="ro-RO" dirty="0"/>
              <a:t>Obținerea imaginilor cu caractere individuale</a:t>
            </a:r>
            <a:br>
              <a:rPr lang="ro-RO" dirty="0"/>
            </a:br>
            <a:endParaRPr lang="ro-RO" dirty="0"/>
          </a:p>
        </p:txBody>
      </p:sp>
      <p:sp>
        <p:nvSpPr>
          <p:cNvPr id="4" name="Slide Number Placeholder 3">
            <a:extLst>
              <a:ext uri="{FF2B5EF4-FFF2-40B4-BE49-F238E27FC236}">
                <a16:creationId xmlns:a16="http://schemas.microsoft.com/office/drawing/2014/main" id="{FBF872EC-D0A9-4BD8-AC62-2560E36C4F29}"/>
              </a:ext>
            </a:extLst>
          </p:cNvPr>
          <p:cNvSpPr>
            <a:spLocks noGrp="1"/>
          </p:cNvSpPr>
          <p:nvPr>
            <p:ph type="sldNum" sz="quarter" idx="12"/>
          </p:nvPr>
        </p:nvSpPr>
        <p:spPr/>
        <p:txBody>
          <a:bodyPr/>
          <a:lstStyle/>
          <a:p>
            <a:fld id="{BABCF458-AFE6-754E-9B16-FD8D831A10CC}" type="slidenum">
              <a:rPr lang="en-US" smtClean="0"/>
              <a:t>14</a:t>
            </a:fld>
            <a:endParaRPr lang="en-US"/>
          </a:p>
        </p:txBody>
      </p:sp>
      <p:pic>
        <p:nvPicPr>
          <p:cNvPr id="8" name="Picture 7">
            <a:extLst>
              <a:ext uri="{FF2B5EF4-FFF2-40B4-BE49-F238E27FC236}">
                <a16:creationId xmlns:a16="http://schemas.microsoft.com/office/drawing/2014/main" id="{BF3DE533-1A31-42D0-995A-3AA452A40C17}"/>
              </a:ext>
            </a:extLst>
          </p:cNvPr>
          <p:cNvPicPr>
            <a:picLocks noChangeAspect="1"/>
          </p:cNvPicPr>
          <p:nvPr/>
        </p:nvPicPr>
        <p:blipFill>
          <a:blip r:embed="rId2"/>
          <a:stretch>
            <a:fillRect/>
          </a:stretch>
        </p:blipFill>
        <p:spPr>
          <a:xfrm>
            <a:off x="513446" y="3560267"/>
            <a:ext cx="3530908" cy="49442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E2C2466-AB60-4887-8C0E-EA9A964B357D}"/>
              </a:ext>
            </a:extLst>
          </p:cNvPr>
          <p:cNvPicPr>
            <a:picLocks noChangeAspect="1"/>
          </p:cNvPicPr>
          <p:nvPr/>
        </p:nvPicPr>
        <p:blipFill>
          <a:blip r:embed="rId3"/>
          <a:stretch>
            <a:fillRect/>
          </a:stretch>
        </p:blipFill>
        <p:spPr>
          <a:xfrm>
            <a:off x="520740" y="5097190"/>
            <a:ext cx="3530908" cy="465438"/>
          </a:xfrm>
          <a:prstGeom prst="rect">
            <a:avLst/>
          </a:prstGeom>
          <a:ln>
            <a:noFill/>
          </a:ln>
          <a:effectLst>
            <a:outerShdw blurRad="292100" dist="139700" dir="2700000" algn="tl" rotWithShape="0">
              <a:srgbClr val="333333">
                <a:alpha val="65000"/>
              </a:srgbClr>
            </a:outerShdw>
          </a:effectLst>
        </p:spPr>
      </p:pic>
      <p:sp>
        <p:nvSpPr>
          <p:cNvPr id="11" name="Content Placeholder 2">
            <a:extLst>
              <a:ext uri="{FF2B5EF4-FFF2-40B4-BE49-F238E27FC236}">
                <a16:creationId xmlns:a16="http://schemas.microsoft.com/office/drawing/2014/main" id="{D8D7DF06-B557-4EA3-80E8-485668D4CADA}"/>
              </a:ext>
            </a:extLst>
          </p:cNvPr>
          <p:cNvSpPr>
            <a:spLocks noGrp="1"/>
          </p:cNvSpPr>
          <p:nvPr>
            <p:ph idx="1"/>
          </p:nvPr>
        </p:nvSpPr>
        <p:spPr>
          <a:xfrm>
            <a:off x="677334" y="1930401"/>
            <a:ext cx="8596668" cy="936090"/>
          </a:xfrm>
        </p:spPr>
        <p:txBody>
          <a:bodyPr>
            <a:normAutofit/>
          </a:bodyPr>
          <a:lstStyle/>
          <a:p>
            <a:pPr marL="0" indent="0" algn="just">
              <a:lnSpc>
                <a:spcPct val="150000"/>
              </a:lnSpc>
              <a:buNone/>
            </a:pPr>
            <a:r>
              <a:rPr lang="en-US" dirty="0"/>
              <a:t>	Din </a:t>
            </a:r>
            <a:r>
              <a:rPr lang="en-US" dirty="0" err="1"/>
              <a:t>imaginile</a:t>
            </a:r>
            <a:r>
              <a:rPr lang="en-US" dirty="0"/>
              <a:t> </a:t>
            </a:r>
            <a:r>
              <a:rPr lang="en-US" dirty="0" err="1"/>
              <a:t>ob</a:t>
            </a:r>
            <a:r>
              <a:rPr lang="ro-RO" dirty="0"/>
              <a:t>ținute anterior, folosind un script </a:t>
            </a:r>
            <a:r>
              <a:rPr lang="ro-RO" dirty="0" err="1"/>
              <a:t>python</a:t>
            </a:r>
            <a:r>
              <a:rPr lang="ro-RO" dirty="0"/>
              <a:t> am extras următoarele imagini cu caractere individuale</a:t>
            </a:r>
            <a:r>
              <a:rPr lang="en-US" dirty="0"/>
              <a:t>:</a:t>
            </a:r>
            <a:endParaRPr lang="ro-RO" dirty="0"/>
          </a:p>
        </p:txBody>
      </p:sp>
      <p:sp>
        <p:nvSpPr>
          <p:cNvPr id="12" name="Arrow: Chevron 11">
            <a:extLst>
              <a:ext uri="{FF2B5EF4-FFF2-40B4-BE49-F238E27FC236}">
                <a16:creationId xmlns:a16="http://schemas.microsoft.com/office/drawing/2014/main" id="{4F43F63D-F957-4AF9-AC62-D7CD5CE022AA}"/>
              </a:ext>
            </a:extLst>
          </p:cNvPr>
          <p:cNvSpPr/>
          <p:nvPr/>
        </p:nvSpPr>
        <p:spPr>
          <a:xfrm>
            <a:off x="4239057" y="3312069"/>
            <a:ext cx="993245" cy="258725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solidFill>
                <a:schemeClr val="tx1"/>
              </a:solidFill>
            </a:endParaRPr>
          </a:p>
        </p:txBody>
      </p:sp>
      <p:grpSp>
        <p:nvGrpSpPr>
          <p:cNvPr id="98" name="Group 97">
            <a:extLst>
              <a:ext uri="{FF2B5EF4-FFF2-40B4-BE49-F238E27FC236}">
                <a16:creationId xmlns:a16="http://schemas.microsoft.com/office/drawing/2014/main" id="{011B6A81-5219-42BB-A416-A0172771B134}"/>
              </a:ext>
            </a:extLst>
          </p:cNvPr>
          <p:cNvGrpSpPr/>
          <p:nvPr/>
        </p:nvGrpSpPr>
        <p:grpSpPr>
          <a:xfrm>
            <a:off x="5385325" y="3537867"/>
            <a:ext cx="5421378" cy="539227"/>
            <a:chOff x="4454142" y="3309746"/>
            <a:chExt cx="3047510" cy="352492"/>
          </a:xfrm>
        </p:grpSpPr>
        <p:pic>
          <p:nvPicPr>
            <p:cNvPr id="78" name="Picture 77">
              <a:extLst>
                <a:ext uri="{FF2B5EF4-FFF2-40B4-BE49-F238E27FC236}">
                  <a16:creationId xmlns:a16="http://schemas.microsoft.com/office/drawing/2014/main" id="{44A40CC3-CA1D-4E6D-A05D-9533B45714BA}"/>
                </a:ext>
              </a:extLst>
            </p:cNvPr>
            <p:cNvPicPr>
              <a:picLocks noChangeAspect="1"/>
            </p:cNvPicPr>
            <p:nvPr/>
          </p:nvPicPr>
          <p:blipFill>
            <a:blip r:embed="rId4"/>
            <a:stretch>
              <a:fillRect/>
            </a:stretch>
          </p:blipFill>
          <p:spPr>
            <a:xfrm>
              <a:off x="4454142" y="3312069"/>
              <a:ext cx="138323" cy="342349"/>
            </a:xfrm>
            <a:prstGeom prst="rect">
              <a:avLst/>
            </a:prstGeom>
            <a:ln>
              <a:noFill/>
            </a:ln>
            <a:effectLst>
              <a:outerShdw blurRad="292100" dist="139700" dir="2700000" algn="tl" rotWithShape="0">
                <a:srgbClr val="333333">
                  <a:alpha val="65000"/>
                </a:srgbClr>
              </a:outerShdw>
            </a:effectLst>
          </p:spPr>
        </p:pic>
        <p:pic>
          <p:nvPicPr>
            <p:cNvPr id="79" name="Picture 78">
              <a:extLst>
                <a:ext uri="{FF2B5EF4-FFF2-40B4-BE49-F238E27FC236}">
                  <a16:creationId xmlns:a16="http://schemas.microsoft.com/office/drawing/2014/main" id="{9AF866AE-77AB-480B-BCEF-243DDAE71D3E}"/>
                </a:ext>
              </a:extLst>
            </p:cNvPr>
            <p:cNvPicPr>
              <a:picLocks noChangeAspect="1"/>
            </p:cNvPicPr>
            <p:nvPr/>
          </p:nvPicPr>
          <p:blipFill>
            <a:blip r:embed="rId5"/>
            <a:srcRect/>
            <a:stretch/>
          </p:blipFill>
          <p:spPr>
            <a:xfrm>
              <a:off x="4665745" y="3312069"/>
              <a:ext cx="124490" cy="342349"/>
            </a:xfrm>
            <a:prstGeom prst="rect">
              <a:avLst/>
            </a:prstGeom>
            <a:ln>
              <a:noFill/>
            </a:ln>
            <a:effectLst>
              <a:outerShdw blurRad="292100" dist="139700" dir="2700000" algn="tl" rotWithShape="0">
                <a:srgbClr val="333333">
                  <a:alpha val="65000"/>
                </a:srgbClr>
              </a:outerShdw>
            </a:effectLst>
          </p:spPr>
        </p:pic>
        <p:pic>
          <p:nvPicPr>
            <p:cNvPr id="80" name="Picture 79">
              <a:extLst>
                <a:ext uri="{FF2B5EF4-FFF2-40B4-BE49-F238E27FC236}">
                  <a16:creationId xmlns:a16="http://schemas.microsoft.com/office/drawing/2014/main" id="{05818CE9-F554-4EB9-8997-5232D553B804}"/>
                </a:ext>
              </a:extLst>
            </p:cNvPr>
            <p:cNvPicPr>
              <a:picLocks noChangeAspect="1"/>
            </p:cNvPicPr>
            <p:nvPr/>
          </p:nvPicPr>
          <p:blipFill>
            <a:blip r:embed="rId6"/>
            <a:srcRect/>
            <a:stretch/>
          </p:blipFill>
          <p:spPr>
            <a:xfrm>
              <a:off x="4871433" y="3312068"/>
              <a:ext cx="69161" cy="342349"/>
            </a:xfrm>
            <a:prstGeom prst="rect">
              <a:avLst/>
            </a:prstGeom>
            <a:ln>
              <a:noFill/>
            </a:ln>
            <a:effectLst>
              <a:outerShdw blurRad="292100" dist="139700" dir="2700000" algn="tl" rotWithShape="0">
                <a:srgbClr val="333333">
                  <a:alpha val="65000"/>
                </a:srgbClr>
              </a:outerShdw>
            </a:effectLst>
          </p:spPr>
        </p:pic>
        <p:pic>
          <p:nvPicPr>
            <p:cNvPr id="81" name="Picture 80">
              <a:extLst>
                <a:ext uri="{FF2B5EF4-FFF2-40B4-BE49-F238E27FC236}">
                  <a16:creationId xmlns:a16="http://schemas.microsoft.com/office/drawing/2014/main" id="{1ECED10A-6B86-4AF7-91EB-BEA92AE78543}"/>
                </a:ext>
              </a:extLst>
            </p:cNvPr>
            <p:cNvPicPr>
              <a:picLocks noChangeAspect="1"/>
            </p:cNvPicPr>
            <p:nvPr/>
          </p:nvPicPr>
          <p:blipFill>
            <a:blip r:embed="rId7"/>
            <a:srcRect/>
            <a:stretch/>
          </p:blipFill>
          <p:spPr>
            <a:xfrm>
              <a:off x="5013874" y="3312067"/>
              <a:ext cx="110658" cy="342349"/>
            </a:xfrm>
            <a:prstGeom prst="rect">
              <a:avLst/>
            </a:prstGeom>
            <a:ln>
              <a:noFill/>
            </a:ln>
            <a:effectLst>
              <a:outerShdw blurRad="292100" dist="139700" dir="2700000" algn="tl" rotWithShape="0">
                <a:srgbClr val="333333">
                  <a:alpha val="65000"/>
                </a:srgbClr>
              </a:outerShdw>
            </a:effectLst>
          </p:spPr>
        </p:pic>
        <p:pic>
          <p:nvPicPr>
            <p:cNvPr id="82" name="Picture 81">
              <a:extLst>
                <a:ext uri="{FF2B5EF4-FFF2-40B4-BE49-F238E27FC236}">
                  <a16:creationId xmlns:a16="http://schemas.microsoft.com/office/drawing/2014/main" id="{5C0BAB6D-F19E-4553-B275-534429D2E697}"/>
                </a:ext>
              </a:extLst>
            </p:cNvPr>
            <p:cNvPicPr>
              <a:picLocks noChangeAspect="1"/>
            </p:cNvPicPr>
            <p:nvPr/>
          </p:nvPicPr>
          <p:blipFill>
            <a:blip r:embed="rId8"/>
            <a:srcRect/>
            <a:stretch/>
          </p:blipFill>
          <p:spPr>
            <a:xfrm>
              <a:off x="5196478" y="3317950"/>
              <a:ext cx="134864" cy="342349"/>
            </a:xfrm>
            <a:prstGeom prst="rect">
              <a:avLst/>
            </a:prstGeom>
            <a:ln>
              <a:noFill/>
            </a:ln>
            <a:effectLst>
              <a:outerShdw blurRad="292100" dist="139700" dir="2700000" algn="tl" rotWithShape="0">
                <a:srgbClr val="333333">
                  <a:alpha val="65000"/>
                </a:srgbClr>
              </a:outerShdw>
            </a:effectLst>
          </p:spPr>
        </p:pic>
        <p:pic>
          <p:nvPicPr>
            <p:cNvPr id="83" name="Picture 82">
              <a:extLst>
                <a:ext uri="{FF2B5EF4-FFF2-40B4-BE49-F238E27FC236}">
                  <a16:creationId xmlns:a16="http://schemas.microsoft.com/office/drawing/2014/main" id="{703EBE9E-4E8C-4648-BFCA-D3ABBCC55876}"/>
                </a:ext>
              </a:extLst>
            </p:cNvPr>
            <p:cNvPicPr>
              <a:picLocks noChangeAspect="1"/>
            </p:cNvPicPr>
            <p:nvPr/>
          </p:nvPicPr>
          <p:blipFill>
            <a:blip r:embed="rId9"/>
            <a:srcRect/>
            <a:stretch/>
          </p:blipFill>
          <p:spPr>
            <a:xfrm>
              <a:off x="5406284" y="3319889"/>
              <a:ext cx="138323" cy="333999"/>
            </a:xfrm>
            <a:prstGeom prst="rect">
              <a:avLst/>
            </a:prstGeom>
            <a:ln>
              <a:noFill/>
            </a:ln>
            <a:effectLst>
              <a:outerShdw blurRad="292100" dist="139700" dir="2700000" algn="tl" rotWithShape="0">
                <a:srgbClr val="333333">
                  <a:alpha val="65000"/>
                </a:srgbClr>
              </a:outerShdw>
            </a:effectLst>
          </p:spPr>
        </p:pic>
        <p:pic>
          <p:nvPicPr>
            <p:cNvPr id="84" name="Picture 83">
              <a:extLst>
                <a:ext uri="{FF2B5EF4-FFF2-40B4-BE49-F238E27FC236}">
                  <a16:creationId xmlns:a16="http://schemas.microsoft.com/office/drawing/2014/main" id="{DC95C0EC-8019-486C-B307-4CA695C03E9A}"/>
                </a:ext>
              </a:extLst>
            </p:cNvPr>
            <p:cNvPicPr>
              <a:picLocks noChangeAspect="1"/>
            </p:cNvPicPr>
            <p:nvPr/>
          </p:nvPicPr>
          <p:blipFill>
            <a:blip r:embed="rId10"/>
            <a:srcRect/>
            <a:stretch/>
          </p:blipFill>
          <p:spPr>
            <a:xfrm>
              <a:off x="5617887" y="3311539"/>
              <a:ext cx="138322" cy="342349"/>
            </a:xfrm>
            <a:prstGeom prst="rect">
              <a:avLst/>
            </a:prstGeom>
            <a:ln>
              <a:noFill/>
            </a:ln>
            <a:effectLst>
              <a:outerShdw blurRad="292100" dist="139700" dir="2700000" algn="tl" rotWithShape="0">
                <a:srgbClr val="333333">
                  <a:alpha val="65000"/>
                </a:srgbClr>
              </a:outerShdw>
            </a:effectLst>
          </p:spPr>
        </p:pic>
        <p:pic>
          <p:nvPicPr>
            <p:cNvPr id="85" name="Picture 84">
              <a:extLst>
                <a:ext uri="{FF2B5EF4-FFF2-40B4-BE49-F238E27FC236}">
                  <a16:creationId xmlns:a16="http://schemas.microsoft.com/office/drawing/2014/main" id="{EADB28A6-1989-47BA-AADA-A13D4E5F7C2B}"/>
                </a:ext>
              </a:extLst>
            </p:cNvPr>
            <p:cNvPicPr>
              <a:picLocks noChangeAspect="1"/>
            </p:cNvPicPr>
            <p:nvPr/>
          </p:nvPicPr>
          <p:blipFill>
            <a:blip r:embed="rId11"/>
            <a:srcRect/>
            <a:stretch/>
          </p:blipFill>
          <p:spPr>
            <a:xfrm>
              <a:off x="5831318" y="3311538"/>
              <a:ext cx="134864" cy="342349"/>
            </a:xfrm>
            <a:prstGeom prst="rect">
              <a:avLst/>
            </a:prstGeom>
            <a:ln>
              <a:noFill/>
            </a:ln>
            <a:effectLst>
              <a:outerShdw blurRad="292100" dist="139700" dir="2700000" algn="tl" rotWithShape="0">
                <a:srgbClr val="333333">
                  <a:alpha val="65000"/>
                </a:srgbClr>
              </a:outerShdw>
            </a:effectLst>
          </p:spPr>
        </p:pic>
        <p:pic>
          <p:nvPicPr>
            <p:cNvPr id="86" name="Picture 85">
              <a:extLst>
                <a:ext uri="{FF2B5EF4-FFF2-40B4-BE49-F238E27FC236}">
                  <a16:creationId xmlns:a16="http://schemas.microsoft.com/office/drawing/2014/main" id="{DBBB6428-E3B1-40F9-A8F4-C54CB3E00106}"/>
                </a:ext>
              </a:extLst>
            </p:cNvPr>
            <p:cNvPicPr>
              <a:picLocks noChangeAspect="1"/>
            </p:cNvPicPr>
            <p:nvPr/>
          </p:nvPicPr>
          <p:blipFill>
            <a:blip r:embed="rId12"/>
            <a:srcRect/>
            <a:stretch/>
          </p:blipFill>
          <p:spPr>
            <a:xfrm>
              <a:off x="6035535" y="3319889"/>
              <a:ext cx="107200" cy="342349"/>
            </a:xfrm>
            <a:prstGeom prst="rect">
              <a:avLst/>
            </a:prstGeom>
            <a:ln>
              <a:noFill/>
            </a:ln>
            <a:effectLst>
              <a:outerShdw blurRad="292100" dist="139700" dir="2700000" algn="tl" rotWithShape="0">
                <a:srgbClr val="333333">
                  <a:alpha val="65000"/>
                </a:srgbClr>
              </a:outerShdw>
            </a:effectLst>
          </p:spPr>
        </p:pic>
        <p:pic>
          <p:nvPicPr>
            <p:cNvPr id="87" name="Picture 86">
              <a:extLst>
                <a:ext uri="{FF2B5EF4-FFF2-40B4-BE49-F238E27FC236}">
                  <a16:creationId xmlns:a16="http://schemas.microsoft.com/office/drawing/2014/main" id="{5F51F82C-8255-4153-9672-CEC22EFBF19A}"/>
                </a:ext>
              </a:extLst>
            </p:cNvPr>
            <p:cNvPicPr>
              <a:picLocks noChangeAspect="1"/>
            </p:cNvPicPr>
            <p:nvPr/>
          </p:nvPicPr>
          <p:blipFill>
            <a:blip r:embed="rId13"/>
            <a:srcRect/>
            <a:stretch/>
          </p:blipFill>
          <p:spPr>
            <a:xfrm>
              <a:off x="6212088" y="3311537"/>
              <a:ext cx="110658" cy="342349"/>
            </a:xfrm>
            <a:prstGeom prst="rect">
              <a:avLst/>
            </a:prstGeom>
            <a:ln>
              <a:noFill/>
            </a:ln>
            <a:effectLst>
              <a:outerShdw blurRad="292100" dist="139700" dir="2700000" algn="tl" rotWithShape="0">
                <a:srgbClr val="333333">
                  <a:alpha val="65000"/>
                </a:srgbClr>
              </a:outerShdw>
            </a:effectLst>
          </p:spPr>
        </p:pic>
        <p:pic>
          <p:nvPicPr>
            <p:cNvPr id="88" name="Picture 87">
              <a:extLst>
                <a:ext uri="{FF2B5EF4-FFF2-40B4-BE49-F238E27FC236}">
                  <a16:creationId xmlns:a16="http://schemas.microsoft.com/office/drawing/2014/main" id="{1FD921C5-91F8-49D7-A3DE-C7E01CF9A7A8}"/>
                </a:ext>
              </a:extLst>
            </p:cNvPr>
            <p:cNvPicPr>
              <a:picLocks noChangeAspect="1"/>
            </p:cNvPicPr>
            <p:nvPr/>
          </p:nvPicPr>
          <p:blipFill>
            <a:blip r:embed="rId14"/>
            <a:srcRect/>
            <a:stretch/>
          </p:blipFill>
          <p:spPr>
            <a:xfrm>
              <a:off x="6386449" y="3309748"/>
              <a:ext cx="138322" cy="342349"/>
            </a:xfrm>
            <a:prstGeom prst="rect">
              <a:avLst/>
            </a:prstGeom>
            <a:ln>
              <a:noFill/>
            </a:ln>
            <a:effectLst>
              <a:outerShdw blurRad="292100" dist="139700" dir="2700000" algn="tl" rotWithShape="0">
                <a:srgbClr val="333333">
                  <a:alpha val="65000"/>
                </a:srgbClr>
              </a:outerShdw>
            </a:effectLst>
          </p:spPr>
        </p:pic>
        <p:pic>
          <p:nvPicPr>
            <p:cNvPr id="89" name="Picture 88">
              <a:extLst>
                <a:ext uri="{FF2B5EF4-FFF2-40B4-BE49-F238E27FC236}">
                  <a16:creationId xmlns:a16="http://schemas.microsoft.com/office/drawing/2014/main" id="{5705296A-B251-46C4-8E9B-B05C797C8798}"/>
                </a:ext>
              </a:extLst>
            </p:cNvPr>
            <p:cNvPicPr>
              <a:picLocks noChangeAspect="1"/>
            </p:cNvPicPr>
            <p:nvPr/>
          </p:nvPicPr>
          <p:blipFill>
            <a:blip r:embed="rId15"/>
            <a:srcRect/>
            <a:stretch/>
          </p:blipFill>
          <p:spPr>
            <a:xfrm>
              <a:off x="6579375" y="3319889"/>
              <a:ext cx="181203" cy="332206"/>
            </a:xfrm>
            <a:prstGeom prst="rect">
              <a:avLst/>
            </a:prstGeom>
            <a:ln>
              <a:noFill/>
            </a:ln>
            <a:effectLst>
              <a:outerShdw blurRad="292100" dist="139700" dir="2700000" algn="tl" rotWithShape="0">
                <a:srgbClr val="333333">
                  <a:alpha val="65000"/>
                </a:srgbClr>
              </a:outerShdw>
            </a:effectLst>
          </p:spPr>
        </p:pic>
        <p:pic>
          <p:nvPicPr>
            <p:cNvPr id="90" name="Picture 89">
              <a:extLst>
                <a:ext uri="{FF2B5EF4-FFF2-40B4-BE49-F238E27FC236}">
                  <a16:creationId xmlns:a16="http://schemas.microsoft.com/office/drawing/2014/main" id="{BBDC2606-BA0D-47BD-9B45-889E5CB66808}"/>
                </a:ext>
              </a:extLst>
            </p:cNvPr>
            <p:cNvPicPr>
              <a:picLocks noChangeAspect="1"/>
            </p:cNvPicPr>
            <p:nvPr/>
          </p:nvPicPr>
          <p:blipFill>
            <a:blip r:embed="rId16"/>
            <a:srcRect/>
            <a:stretch/>
          </p:blipFill>
          <p:spPr>
            <a:xfrm>
              <a:off x="6802526" y="3309746"/>
              <a:ext cx="134864" cy="342349"/>
            </a:xfrm>
            <a:prstGeom prst="rect">
              <a:avLst/>
            </a:prstGeom>
            <a:ln>
              <a:noFill/>
            </a:ln>
            <a:effectLst>
              <a:outerShdw blurRad="292100" dist="139700" dir="2700000" algn="tl" rotWithShape="0">
                <a:srgbClr val="333333">
                  <a:alpha val="65000"/>
                </a:srgbClr>
              </a:outerShdw>
            </a:effectLst>
          </p:spPr>
        </p:pic>
        <p:pic>
          <p:nvPicPr>
            <p:cNvPr id="94" name="Picture 93">
              <a:extLst>
                <a:ext uri="{FF2B5EF4-FFF2-40B4-BE49-F238E27FC236}">
                  <a16:creationId xmlns:a16="http://schemas.microsoft.com/office/drawing/2014/main" id="{DD99868E-EEE8-478A-9D98-FDF8B3B20572}"/>
                </a:ext>
              </a:extLst>
            </p:cNvPr>
            <p:cNvPicPr>
              <a:picLocks noChangeAspect="1"/>
            </p:cNvPicPr>
            <p:nvPr/>
          </p:nvPicPr>
          <p:blipFill>
            <a:blip r:embed="rId17"/>
            <a:srcRect/>
            <a:stretch/>
          </p:blipFill>
          <p:spPr>
            <a:xfrm>
              <a:off x="7009103" y="3311537"/>
              <a:ext cx="69161" cy="342349"/>
            </a:xfrm>
            <a:prstGeom prst="rect">
              <a:avLst/>
            </a:prstGeom>
            <a:ln>
              <a:noFill/>
            </a:ln>
            <a:effectLst>
              <a:outerShdw blurRad="292100" dist="139700" dir="2700000" algn="tl" rotWithShape="0">
                <a:srgbClr val="333333">
                  <a:alpha val="65000"/>
                </a:srgbClr>
              </a:outerShdw>
            </a:effectLst>
          </p:spPr>
        </p:pic>
        <p:pic>
          <p:nvPicPr>
            <p:cNvPr id="95" name="Picture 94">
              <a:extLst>
                <a:ext uri="{FF2B5EF4-FFF2-40B4-BE49-F238E27FC236}">
                  <a16:creationId xmlns:a16="http://schemas.microsoft.com/office/drawing/2014/main" id="{CE1CBA6E-71A6-4A76-BB88-86E1A511CEC6}"/>
                </a:ext>
              </a:extLst>
            </p:cNvPr>
            <p:cNvPicPr>
              <a:picLocks noChangeAspect="1"/>
            </p:cNvPicPr>
            <p:nvPr/>
          </p:nvPicPr>
          <p:blipFill>
            <a:blip r:embed="rId18"/>
            <a:srcRect/>
            <a:stretch/>
          </p:blipFill>
          <p:spPr>
            <a:xfrm>
              <a:off x="7156916" y="3309748"/>
              <a:ext cx="134864" cy="342349"/>
            </a:xfrm>
            <a:prstGeom prst="rect">
              <a:avLst/>
            </a:prstGeom>
            <a:ln>
              <a:noFill/>
            </a:ln>
            <a:effectLst>
              <a:outerShdw blurRad="292100" dist="139700" dir="2700000" algn="tl" rotWithShape="0">
                <a:srgbClr val="333333">
                  <a:alpha val="65000"/>
                </a:srgbClr>
              </a:outerShdw>
            </a:effectLst>
          </p:spPr>
        </p:pic>
        <p:pic>
          <p:nvPicPr>
            <p:cNvPr id="96" name="Picture 95">
              <a:extLst>
                <a:ext uri="{FF2B5EF4-FFF2-40B4-BE49-F238E27FC236}">
                  <a16:creationId xmlns:a16="http://schemas.microsoft.com/office/drawing/2014/main" id="{CFEA295E-4880-4090-96A0-FD56C0749147}"/>
                </a:ext>
              </a:extLst>
            </p:cNvPr>
            <p:cNvPicPr>
              <a:picLocks noChangeAspect="1"/>
            </p:cNvPicPr>
            <p:nvPr/>
          </p:nvPicPr>
          <p:blipFill>
            <a:blip r:embed="rId19"/>
            <a:srcRect/>
            <a:stretch/>
          </p:blipFill>
          <p:spPr>
            <a:xfrm>
              <a:off x="7370246" y="3309747"/>
              <a:ext cx="131406" cy="342349"/>
            </a:xfrm>
            <a:prstGeom prst="rect">
              <a:avLst/>
            </a:prstGeom>
            <a:ln>
              <a:noFill/>
            </a:ln>
            <a:effectLst>
              <a:outerShdw blurRad="292100" dist="139700" dir="2700000" algn="tl" rotWithShape="0">
                <a:srgbClr val="333333">
                  <a:alpha val="65000"/>
                </a:srgbClr>
              </a:outerShdw>
            </a:effectLst>
          </p:spPr>
        </p:pic>
      </p:grpSp>
      <p:grpSp>
        <p:nvGrpSpPr>
          <p:cNvPr id="99" name="Group 98">
            <a:extLst>
              <a:ext uri="{FF2B5EF4-FFF2-40B4-BE49-F238E27FC236}">
                <a16:creationId xmlns:a16="http://schemas.microsoft.com/office/drawing/2014/main" id="{4604B131-09C2-49FC-AD33-B8D3D1B2DBAB}"/>
              </a:ext>
            </a:extLst>
          </p:cNvPr>
          <p:cNvGrpSpPr/>
          <p:nvPr/>
        </p:nvGrpSpPr>
        <p:grpSpPr>
          <a:xfrm>
            <a:off x="5385325" y="5060296"/>
            <a:ext cx="5406830" cy="535314"/>
            <a:chOff x="4454142" y="3309746"/>
            <a:chExt cx="3039332" cy="349934"/>
          </a:xfrm>
        </p:grpSpPr>
        <p:pic>
          <p:nvPicPr>
            <p:cNvPr id="100" name="Picture 99">
              <a:extLst>
                <a:ext uri="{FF2B5EF4-FFF2-40B4-BE49-F238E27FC236}">
                  <a16:creationId xmlns:a16="http://schemas.microsoft.com/office/drawing/2014/main" id="{5AB52B60-EF6C-4C25-88D5-79CB635E65BA}"/>
                </a:ext>
              </a:extLst>
            </p:cNvPr>
            <p:cNvPicPr>
              <a:picLocks noChangeAspect="1"/>
            </p:cNvPicPr>
            <p:nvPr/>
          </p:nvPicPr>
          <p:blipFill>
            <a:blip r:embed="rId20"/>
            <a:srcRect/>
            <a:stretch/>
          </p:blipFill>
          <p:spPr>
            <a:xfrm>
              <a:off x="4454142" y="3312580"/>
              <a:ext cx="138323" cy="341327"/>
            </a:xfrm>
            <a:prstGeom prst="rect">
              <a:avLst/>
            </a:prstGeom>
            <a:ln>
              <a:noFill/>
            </a:ln>
            <a:effectLst>
              <a:outerShdw blurRad="292100" dist="139700" dir="2700000" algn="tl" rotWithShape="0">
                <a:srgbClr val="333333">
                  <a:alpha val="65000"/>
                </a:srgbClr>
              </a:outerShdw>
            </a:effectLst>
          </p:spPr>
        </p:pic>
        <p:pic>
          <p:nvPicPr>
            <p:cNvPr id="101" name="Picture 100">
              <a:extLst>
                <a:ext uri="{FF2B5EF4-FFF2-40B4-BE49-F238E27FC236}">
                  <a16:creationId xmlns:a16="http://schemas.microsoft.com/office/drawing/2014/main" id="{F453FB3D-AF5D-4702-B75C-A234EA8EBF67}"/>
                </a:ext>
              </a:extLst>
            </p:cNvPr>
            <p:cNvPicPr>
              <a:picLocks noChangeAspect="1"/>
            </p:cNvPicPr>
            <p:nvPr/>
          </p:nvPicPr>
          <p:blipFill>
            <a:blip r:embed="rId21"/>
            <a:srcRect/>
            <a:stretch/>
          </p:blipFill>
          <p:spPr>
            <a:xfrm>
              <a:off x="4665745" y="3321770"/>
              <a:ext cx="124490" cy="322947"/>
            </a:xfrm>
            <a:prstGeom prst="rect">
              <a:avLst/>
            </a:prstGeom>
            <a:ln>
              <a:noFill/>
            </a:ln>
            <a:effectLst>
              <a:outerShdw blurRad="292100" dist="139700" dir="2700000" algn="tl" rotWithShape="0">
                <a:srgbClr val="333333">
                  <a:alpha val="65000"/>
                </a:srgbClr>
              </a:outerShdw>
            </a:effectLst>
          </p:spPr>
        </p:pic>
        <p:pic>
          <p:nvPicPr>
            <p:cNvPr id="102" name="Picture 101">
              <a:extLst>
                <a:ext uri="{FF2B5EF4-FFF2-40B4-BE49-F238E27FC236}">
                  <a16:creationId xmlns:a16="http://schemas.microsoft.com/office/drawing/2014/main" id="{ED58FCA7-234B-47EC-A7D0-EF7514098710}"/>
                </a:ext>
              </a:extLst>
            </p:cNvPr>
            <p:cNvPicPr>
              <a:picLocks noChangeAspect="1"/>
            </p:cNvPicPr>
            <p:nvPr/>
          </p:nvPicPr>
          <p:blipFill>
            <a:blip r:embed="rId22"/>
            <a:srcRect/>
            <a:stretch/>
          </p:blipFill>
          <p:spPr>
            <a:xfrm>
              <a:off x="4838370" y="3312154"/>
              <a:ext cx="134401" cy="339940"/>
            </a:xfrm>
            <a:prstGeom prst="rect">
              <a:avLst/>
            </a:prstGeom>
            <a:ln>
              <a:noFill/>
            </a:ln>
            <a:effectLst>
              <a:outerShdw blurRad="292100" dist="139700" dir="2700000" algn="tl" rotWithShape="0">
                <a:srgbClr val="333333">
                  <a:alpha val="65000"/>
                </a:srgbClr>
              </a:outerShdw>
            </a:effectLst>
          </p:spPr>
        </p:pic>
        <p:pic>
          <p:nvPicPr>
            <p:cNvPr id="103" name="Picture 102">
              <a:extLst>
                <a:ext uri="{FF2B5EF4-FFF2-40B4-BE49-F238E27FC236}">
                  <a16:creationId xmlns:a16="http://schemas.microsoft.com/office/drawing/2014/main" id="{A2C004E6-AD48-4C0E-9A23-C9D1BBF60B29}"/>
                </a:ext>
              </a:extLst>
            </p:cNvPr>
            <p:cNvPicPr>
              <a:picLocks noChangeAspect="1"/>
            </p:cNvPicPr>
            <p:nvPr/>
          </p:nvPicPr>
          <p:blipFill>
            <a:blip r:embed="rId23"/>
            <a:srcRect/>
            <a:stretch/>
          </p:blipFill>
          <p:spPr>
            <a:xfrm>
              <a:off x="5013874" y="3323306"/>
              <a:ext cx="110658" cy="319871"/>
            </a:xfrm>
            <a:prstGeom prst="rect">
              <a:avLst/>
            </a:prstGeom>
            <a:ln>
              <a:noFill/>
            </a:ln>
            <a:effectLst>
              <a:outerShdw blurRad="292100" dist="139700" dir="2700000" algn="tl" rotWithShape="0">
                <a:srgbClr val="333333">
                  <a:alpha val="65000"/>
                </a:srgbClr>
              </a:outerShdw>
            </a:effectLst>
          </p:spPr>
        </p:pic>
        <p:pic>
          <p:nvPicPr>
            <p:cNvPr id="104" name="Picture 103">
              <a:extLst>
                <a:ext uri="{FF2B5EF4-FFF2-40B4-BE49-F238E27FC236}">
                  <a16:creationId xmlns:a16="http://schemas.microsoft.com/office/drawing/2014/main" id="{37FAB7C6-DA7A-4EEC-B13D-75F889305798}"/>
                </a:ext>
              </a:extLst>
            </p:cNvPr>
            <p:cNvPicPr>
              <a:picLocks noChangeAspect="1"/>
            </p:cNvPicPr>
            <p:nvPr/>
          </p:nvPicPr>
          <p:blipFill>
            <a:blip r:embed="rId24"/>
            <a:srcRect/>
            <a:stretch/>
          </p:blipFill>
          <p:spPr>
            <a:xfrm>
              <a:off x="5196478" y="3318568"/>
              <a:ext cx="134864" cy="341112"/>
            </a:xfrm>
            <a:prstGeom prst="rect">
              <a:avLst/>
            </a:prstGeom>
            <a:ln>
              <a:noFill/>
            </a:ln>
            <a:effectLst>
              <a:outerShdw blurRad="292100" dist="139700" dir="2700000" algn="tl" rotWithShape="0">
                <a:srgbClr val="333333">
                  <a:alpha val="65000"/>
                </a:srgbClr>
              </a:outerShdw>
            </a:effectLst>
          </p:spPr>
        </p:pic>
        <p:pic>
          <p:nvPicPr>
            <p:cNvPr id="105" name="Picture 104">
              <a:extLst>
                <a:ext uri="{FF2B5EF4-FFF2-40B4-BE49-F238E27FC236}">
                  <a16:creationId xmlns:a16="http://schemas.microsoft.com/office/drawing/2014/main" id="{2F432D78-DDD5-4028-A5B6-AF1C7221BC21}"/>
                </a:ext>
              </a:extLst>
            </p:cNvPr>
            <p:cNvPicPr>
              <a:picLocks noChangeAspect="1"/>
            </p:cNvPicPr>
            <p:nvPr/>
          </p:nvPicPr>
          <p:blipFill>
            <a:blip r:embed="rId25"/>
            <a:srcRect/>
            <a:stretch/>
          </p:blipFill>
          <p:spPr>
            <a:xfrm>
              <a:off x="5411070" y="3319889"/>
              <a:ext cx="128750" cy="333999"/>
            </a:xfrm>
            <a:prstGeom prst="rect">
              <a:avLst/>
            </a:prstGeom>
            <a:ln>
              <a:noFill/>
            </a:ln>
            <a:effectLst>
              <a:outerShdw blurRad="292100" dist="139700" dir="2700000" algn="tl" rotWithShape="0">
                <a:srgbClr val="333333">
                  <a:alpha val="65000"/>
                </a:srgbClr>
              </a:outerShdw>
            </a:effectLst>
          </p:spPr>
        </p:pic>
        <p:pic>
          <p:nvPicPr>
            <p:cNvPr id="106" name="Picture 105">
              <a:extLst>
                <a:ext uri="{FF2B5EF4-FFF2-40B4-BE49-F238E27FC236}">
                  <a16:creationId xmlns:a16="http://schemas.microsoft.com/office/drawing/2014/main" id="{DA1D17FC-B740-4E63-9B7E-457F7D3468DA}"/>
                </a:ext>
              </a:extLst>
            </p:cNvPr>
            <p:cNvPicPr>
              <a:picLocks noChangeAspect="1"/>
            </p:cNvPicPr>
            <p:nvPr/>
          </p:nvPicPr>
          <p:blipFill>
            <a:blip r:embed="rId26"/>
            <a:srcRect/>
            <a:stretch/>
          </p:blipFill>
          <p:spPr>
            <a:xfrm>
              <a:off x="5626139" y="3311539"/>
              <a:ext cx="121818" cy="342349"/>
            </a:xfrm>
            <a:prstGeom prst="rect">
              <a:avLst/>
            </a:prstGeom>
            <a:ln>
              <a:noFill/>
            </a:ln>
            <a:effectLst>
              <a:outerShdw blurRad="292100" dist="139700" dir="2700000" algn="tl" rotWithShape="0">
                <a:srgbClr val="333333">
                  <a:alpha val="65000"/>
                </a:srgbClr>
              </a:outerShdw>
            </a:effectLst>
          </p:spPr>
        </p:pic>
        <p:pic>
          <p:nvPicPr>
            <p:cNvPr id="107" name="Picture 106">
              <a:extLst>
                <a:ext uri="{FF2B5EF4-FFF2-40B4-BE49-F238E27FC236}">
                  <a16:creationId xmlns:a16="http://schemas.microsoft.com/office/drawing/2014/main" id="{C7036829-7574-4AB1-BAC6-DBEEB43CA7DB}"/>
                </a:ext>
              </a:extLst>
            </p:cNvPr>
            <p:cNvPicPr>
              <a:picLocks noChangeAspect="1"/>
            </p:cNvPicPr>
            <p:nvPr/>
          </p:nvPicPr>
          <p:blipFill>
            <a:blip r:embed="rId27"/>
            <a:srcRect/>
            <a:stretch/>
          </p:blipFill>
          <p:spPr>
            <a:xfrm>
              <a:off x="5831318" y="3312156"/>
              <a:ext cx="134864" cy="341112"/>
            </a:xfrm>
            <a:prstGeom prst="rect">
              <a:avLst/>
            </a:prstGeom>
            <a:ln>
              <a:noFill/>
            </a:ln>
            <a:effectLst>
              <a:outerShdw blurRad="292100" dist="139700" dir="2700000" algn="tl" rotWithShape="0">
                <a:srgbClr val="333333">
                  <a:alpha val="65000"/>
                </a:srgbClr>
              </a:outerShdw>
            </a:effectLst>
          </p:spPr>
        </p:pic>
        <p:pic>
          <p:nvPicPr>
            <p:cNvPr id="108" name="Picture 107">
              <a:extLst>
                <a:ext uri="{FF2B5EF4-FFF2-40B4-BE49-F238E27FC236}">
                  <a16:creationId xmlns:a16="http://schemas.microsoft.com/office/drawing/2014/main" id="{662359E5-0FA9-4736-9D17-68CA0AD96231}"/>
                </a:ext>
              </a:extLst>
            </p:cNvPr>
            <p:cNvPicPr>
              <a:picLocks noChangeAspect="1"/>
            </p:cNvPicPr>
            <p:nvPr/>
          </p:nvPicPr>
          <p:blipFill>
            <a:blip r:embed="rId28"/>
            <a:srcRect/>
            <a:stretch/>
          </p:blipFill>
          <p:spPr>
            <a:xfrm>
              <a:off x="6024152" y="3326700"/>
              <a:ext cx="118583" cy="299933"/>
            </a:xfrm>
            <a:prstGeom prst="rect">
              <a:avLst/>
            </a:prstGeom>
            <a:ln>
              <a:noFill/>
            </a:ln>
            <a:effectLst>
              <a:outerShdw blurRad="292100" dist="139700" dir="2700000" algn="tl" rotWithShape="0">
                <a:srgbClr val="333333">
                  <a:alpha val="65000"/>
                </a:srgbClr>
              </a:outerShdw>
            </a:effectLst>
          </p:spPr>
        </p:pic>
        <p:pic>
          <p:nvPicPr>
            <p:cNvPr id="109" name="Picture 108">
              <a:extLst>
                <a:ext uri="{FF2B5EF4-FFF2-40B4-BE49-F238E27FC236}">
                  <a16:creationId xmlns:a16="http://schemas.microsoft.com/office/drawing/2014/main" id="{B9B9F5CF-FE94-4CD7-8477-79D9B69EB6DD}"/>
                </a:ext>
              </a:extLst>
            </p:cNvPr>
            <p:cNvPicPr>
              <a:picLocks noChangeAspect="1"/>
            </p:cNvPicPr>
            <p:nvPr/>
          </p:nvPicPr>
          <p:blipFill>
            <a:blip r:embed="rId29"/>
            <a:srcRect/>
            <a:stretch/>
          </p:blipFill>
          <p:spPr>
            <a:xfrm>
              <a:off x="6212088" y="3312579"/>
              <a:ext cx="110658" cy="347100"/>
            </a:xfrm>
            <a:prstGeom prst="rect">
              <a:avLst/>
            </a:prstGeom>
            <a:ln>
              <a:noFill/>
            </a:ln>
            <a:effectLst>
              <a:outerShdw blurRad="292100" dist="139700" dir="2700000" algn="tl" rotWithShape="0">
                <a:srgbClr val="333333">
                  <a:alpha val="65000"/>
                </a:srgbClr>
              </a:outerShdw>
            </a:effectLst>
          </p:spPr>
        </p:pic>
        <p:pic>
          <p:nvPicPr>
            <p:cNvPr id="110" name="Picture 109">
              <a:extLst>
                <a:ext uri="{FF2B5EF4-FFF2-40B4-BE49-F238E27FC236}">
                  <a16:creationId xmlns:a16="http://schemas.microsoft.com/office/drawing/2014/main" id="{5828AFE9-7D88-41F1-B05B-1760AFCCDF65}"/>
                </a:ext>
              </a:extLst>
            </p:cNvPr>
            <p:cNvPicPr>
              <a:picLocks noChangeAspect="1"/>
            </p:cNvPicPr>
            <p:nvPr/>
          </p:nvPicPr>
          <p:blipFill>
            <a:blip r:embed="rId30"/>
            <a:srcRect/>
            <a:stretch/>
          </p:blipFill>
          <p:spPr>
            <a:xfrm>
              <a:off x="6389625" y="3309748"/>
              <a:ext cx="131969" cy="342349"/>
            </a:xfrm>
            <a:prstGeom prst="rect">
              <a:avLst/>
            </a:prstGeom>
            <a:ln>
              <a:noFill/>
            </a:ln>
            <a:effectLst>
              <a:outerShdw blurRad="292100" dist="139700" dir="2700000" algn="tl" rotWithShape="0">
                <a:srgbClr val="333333">
                  <a:alpha val="65000"/>
                </a:srgbClr>
              </a:outerShdw>
            </a:effectLst>
          </p:spPr>
        </p:pic>
        <p:pic>
          <p:nvPicPr>
            <p:cNvPr id="111" name="Picture 110">
              <a:extLst>
                <a:ext uri="{FF2B5EF4-FFF2-40B4-BE49-F238E27FC236}">
                  <a16:creationId xmlns:a16="http://schemas.microsoft.com/office/drawing/2014/main" id="{D275E78E-2365-4C37-8D4C-DF614908226B}"/>
                </a:ext>
              </a:extLst>
            </p:cNvPr>
            <p:cNvPicPr>
              <a:picLocks noChangeAspect="1"/>
            </p:cNvPicPr>
            <p:nvPr/>
          </p:nvPicPr>
          <p:blipFill>
            <a:blip r:embed="rId31"/>
            <a:srcRect/>
            <a:stretch/>
          </p:blipFill>
          <p:spPr>
            <a:xfrm>
              <a:off x="6630573" y="3319889"/>
              <a:ext cx="78805" cy="332206"/>
            </a:xfrm>
            <a:prstGeom prst="rect">
              <a:avLst/>
            </a:prstGeom>
            <a:ln>
              <a:noFill/>
            </a:ln>
            <a:effectLst>
              <a:outerShdw blurRad="292100" dist="139700" dir="2700000" algn="tl" rotWithShape="0">
                <a:srgbClr val="333333">
                  <a:alpha val="65000"/>
                </a:srgbClr>
              </a:outerShdw>
            </a:effectLst>
          </p:spPr>
        </p:pic>
        <p:pic>
          <p:nvPicPr>
            <p:cNvPr id="112" name="Picture 111">
              <a:extLst>
                <a:ext uri="{FF2B5EF4-FFF2-40B4-BE49-F238E27FC236}">
                  <a16:creationId xmlns:a16="http://schemas.microsoft.com/office/drawing/2014/main" id="{1DDAB105-1734-472E-B417-666831319166}"/>
                </a:ext>
              </a:extLst>
            </p:cNvPr>
            <p:cNvPicPr>
              <a:picLocks noChangeAspect="1"/>
            </p:cNvPicPr>
            <p:nvPr/>
          </p:nvPicPr>
          <p:blipFill>
            <a:blip r:embed="rId32"/>
            <a:srcRect/>
            <a:stretch/>
          </p:blipFill>
          <p:spPr>
            <a:xfrm>
              <a:off x="6853039" y="3309746"/>
              <a:ext cx="33838" cy="342349"/>
            </a:xfrm>
            <a:prstGeom prst="rect">
              <a:avLst/>
            </a:prstGeom>
            <a:ln>
              <a:noFill/>
            </a:ln>
            <a:effectLst>
              <a:outerShdw blurRad="292100" dist="139700" dir="2700000" algn="tl" rotWithShape="0">
                <a:srgbClr val="333333">
                  <a:alpha val="65000"/>
                </a:srgbClr>
              </a:outerShdw>
            </a:effectLst>
          </p:spPr>
        </p:pic>
        <p:pic>
          <p:nvPicPr>
            <p:cNvPr id="113" name="Picture 112">
              <a:extLst>
                <a:ext uri="{FF2B5EF4-FFF2-40B4-BE49-F238E27FC236}">
                  <a16:creationId xmlns:a16="http://schemas.microsoft.com/office/drawing/2014/main" id="{37730931-F2AC-470F-A010-E58EE963488D}"/>
                </a:ext>
              </a:extLst>
            </p:cNvPr>
            <p:cNvPicPr>
              <a:picLocks noChangeAspect="1"/>
            </p:cNvPicPr>
            <p:nvPr/>
          </p:nvPicPr>
          <p:blipFill>
            <a:blip r:embed="rId33"/>
            <a:srcRect/>
            <a:stretch/>
          </p:blipFill>
          <p:spPr>
            <a:xfrm>
              <a:off x="7009103" y="3316112"/>
              <a:ext cx="69161" cy="333198"/>
            </a:xfrm>
            <a:prstGeom prst="rect">
              <a:avLst/>
            </a:prstGeom>
            <a:ln>
              <a:noFill/>
            </a:ln>
            <a:effectLst>
              <a:outerShdw blurRad="292100" dist="139700" dir="2700000" algn="tl" rotWithShape="0">
                <a:srgbClr val="333333">
                  <a:alpha val="65000"/>
                </a:srgbClr>
              </a:outerShdw>
            </a:effectLst>
          </p:spPr>
        </p:pic>
        <p:pic>
          <p:nvPicPr>
            <p:cNvPr id="114" name="Picture 113">
              <a:extLst>
                <a:ext uri="{FF2B5EF4-FFF2-40B4-BE49-F238E27FC236}">
                  <a16:creationId xmlns:a16="http://schemas.microsoft.com/office/drawing/2014/main" id="{8E1C879C-89ED-43AF-853D-B05B2ED7F157}"/>
                </a:ext>
              </a:extLst>
            </p:cNvPr>
            <p:cNvPicPr>
              <a:picLocks noChangeAspect="1"/>
            </p:cNvPicPr>
            <p:nvPr/>
          </p:nvPicPr>
          <p:blipFill>
            <a:blip r:embed="rId34"/>
            <a:srcRect/>
            <a:stretch/>
          </p:blipFill>
          <p:spPr>
            <a:xfrm>
              <a:off x="7160056" y="3309748"/>
              <a:ext cx="128585" cy="342349"/>
            </a:xfrm>
            <a:prstGeom prst="rect">
              <a:avLst/>
            </a:prstGeom>
            <a:ln>
              <a:noFill/>
            </a:ln>
            <a:effectLst>
              <a:outerShdw blurRad="292100" dist="139700" dir="2700000" algn="tl" rotWithShape="0">
                <a:srgbClr val="333333">
                  <a:alpha val="65000"/>
                </a:srgbClr>
              </a:outerShdw>
            </a:effectLst>
          </p:spPr>
        </p:pic>
        <p:pic>
          <p:nvPicPr>
            <p:cNvPr id="115" name="Picture 114">
              <a:extLst>
                <a:ext uri="{FF2B5EF4-FFF2-40B4-BE49-F238E27FC236}">
                  <a16:creationId xmlns:a16="http://schemas.microsoft.com/office/drawing/2014/main" id="{81D1095E-F638-4105-9441-9848DCC87B9F}"/>
                </a:ext>
              </a:extLst>
            </p:cNvPr>
            <p:cNvPicPr>
              <a:picLocks noChangeAspect="1"/>
            </p:cNvPicPr>
            <p:nvPr/>
          </p:nvPicPr>
          <p:blipFill>
            <a:blip r:embed="rId35"/>
            <a:srcRect/>
            <a:stretch/>
          </p:blipFill>
          <p:spPr>
            <a:xfrm>
              <a:off x="7378424" y="3309747"/>
              <a:ext cx="115050" cy="34234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17049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par>
                                <p:cTn id="19" presetID="10"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F8DE-0788-4DFF-A95F-8FA8B2A36FB0}"/>
              </a:ext>
            </a:extLst>
          </p:cNvPr>
          <p:cNvSpPr>
            <a:spLocks noGrp="1"/>
          </p:cNvSpPr>
          <p:nvPr>
            <p:ph type="title"/>
          </p:nvPr>
        </p:nvSpPr>
        <p:spPr/>
        <p:txBody>
          <a:bodyPr/>
          <a:lstStyle/>
          <a:p>
            <a:r>
              <a:rPr lang="ro-RO" dirty="0"/>
              <a:t>Recunoașterea caracterelor</a:t>
            </a:r>
          </a:p>
        </p:txBody>
      </p:sp>
      <p:sp>
        <p:nvSpPr>
          <p:cNvPr id="3" name="Content Placeholder 2">
            <a:extLst>
              <a:ext uri="{FF2B5EF4-FFF2-40B4-BE49-F238E27FC236}">
                <a16:creationId xmlns:a16="http://schemas.microsoft.com/office/drawing/2014/main" id="{1C0320CA-115E-4136-857B-78C3F28EE191}"/>
              </a:ext>
            </a:extLst>
          </p:cNvPr>
          <p:cNvSpPr>
            <a:spLocks noGrp="1"/>
          </p:cNvSpPr>
          <p:nvPr>
            <p:ph idx="1"/>
          </p:nvPr>
        </p:nvSpPr>
        <p:spPr>
          <a:xfrm>
            <a:off x="677334" y="1731964"/>
            <a:ext cx="8596668" cy="963611"/>
          </a:xfrm>
        </p:spPr>
        <p:txBody>
          <a:bodyPr/>
          <a:lstStyle/>
          <a:p>
            <a:pPr marL="0" indent="0" algn="just">
              <a:lnSpc>
                <a:spcPct val="150000"/>
              </a:lnSpc>
              <a:buNone/>
            </a:pPr>
            <a:r>
              <a:rPr lang="en-US" dirty="0"/>
              <a:t>	</a:t>
            </a:r>
            <a:r>
              <a:rPr lang="en-US" dirty="0" err="1"/>
              <a:t>Pentru</a:t>
            </a:r>
            <a:r>
              <a:rPr lang="en-US" dirty="0"/>
              <a:t> </a:t>
            </a:r>
            <a:r>
              <a:rPr lang="en-US" dirty="0" err="1"/>
              <a:t>aceast</a:t>
            </a:r>
            <a:r>
              <a:rPr lang="ro-RO" dirty="0"/>
              <a:t>ă parte am realizat o rețea neuronală care să clasifice caracterele. Ea are următoarea structură</a:t>
            </a:r>
            <a:r>
              <a:rPr lang="en-US" dirty="0"/>
              <a:t>:</a:t>
            </a:r>
          </a:p>
          <a:p>
            <a:pPr marL="0" indent="0">
              <a:buNone/>
            </a:pPr>
            <a:endParaRPr lang="ro-RO" dirty="0"/>
          </a:p>
        </p:txBody>
      </p:sp>
      <p:sp>
        <p:nvSpPr>
          <p:cNvPr id="4" name="Slide Number Placeholder 3">
            <a:extLst>
              <a:ext uri="{FF2B5EF4-FFF2-40B4-BE49-F238E27FC236}">
                <a16:creationId xmlns:a16="http://schemas.microsoft.com/office/drawing/2014/main" id="{15AA1C07-40A5-42AE-BB9D-B6A04130F141}"/>
              </a:ext>
            </a:extLst>
          </p:cNvPr>
          <p:cNvSpPr>
            <a:spLocks noGrp="1"/>
          </p:cNvSpPr>
          <p:nvPr>
            <p:ph type="sldNum" sz="quarter" idx="12"/>
          </p:nvPr>
        </p:nvSpPr>
        <p:spPr/>
        <p:txBody>
          <a:bodyPr/>
          <a:lstStyle/>
          <a:p>
            <a:fld id="{BABCF458-AFE6-754E-9B16-FD8D831A10CC}" type="slidenum">
              <a:rPr lang="en-US" smtClean="0"/>
              <a:t>15</a:t>
            </a:fld>
            <a:endParaRPr lang="en-US"/>
          </a:p>
        </p:txBody>
      </p:sp>
      <p:sp>
        <p:nvSpPr>
          <p:cNvPr id="14" name="Rectangle: Rounded Corners 13">
            <a:extLst>
              <a:ext uri="{FF2B5EF4-FFF2-40B4-BE49-F238E27FC236}">
                <a16:creationId xmlns:a16="http://schemas.microsoft.com/office/drawing/2014/main" id="{609817F3-96D7-4B2F-AA99-587FED1A597E}"/>
              </a:ext>
            </a:extLst>
          </p:cNvPr>
          <p:cNvSpPr/>
          <p:nvPr/>
        </p:nvSpPr>
        <p:spPr>
          <a:xfrm>
            <a:off x="1570997" y="2805544"/>
            <a:ext cx="681568" cy="327781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o-RO"/>
          </a:p>
        </p:txBody>
      </p:sp>
      <p:sp>
        <p:nvSpPr>
          <p:cNvPr id="15" name="Rectangle: Rounded Corners 14">
            <a:extLst>
              <a:ext uri="{FF2B5EF4-FFF2-40B4-BE49-F238E27FC236}">
                <a16:creationId xmlns:a16="http://schemas.microsoft.com/office/drawing/2014/main" id="{DED14D0C-CAF5-485C-80E3-5BF103333172}"/>
              </a:ext>
            </a:extLst>
          </p:cNvPr>
          <p:cNvSpPr/>
          <p:nvPr/>
        </p:nvSpPr>
        <p:spPr>
          <a:xfrm>
            <a:off x="1390350" y="6137401"/>
            <a:ext cx="1042861" cy="42608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784 input layer</a:t>
            </a:r>
            <a:endParaRPr lang="ro-RO" dirty="0"/>
          </a:p>
        </p:txBody>
      </p:sp>
      <p:sp>
        <p:nvSpPr>
          <p:cNvPr id="12" name="Rectangle: Rounded Corners 11">
            <a:extLst>
              <a:ext uri="{FF2B5EF4-FFF2-40B4-BE49-F238E27FC236}">
                <a16:creationId xmlns:a16="http://schemas.microsoft.com/office/drawing/2014/main" id="{251C9BFB-C2D1-4679-A9BD-1E3B48EF33B8}"/>
              </a:ext>
            </a:extLst>
          </p:cNvPr>
          <p:cNvSpPr/>
          <p:nvPr/>
        </p:nvSpPr>
        <p:spPr>
          <a:xfrm>
            <a:off x="2863134" y="3224646"/>
            <a:ext cx="3514331" cy="2451744"/>
          </a:xfrm>
          <a:prstGeom prst="roundRect">
            <a:avLst/>
          </a:prstGeom>
          <a:solidFill>
            <a:schemeClr val="accent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o-RO"/>
          </a:p>
        </p:txBody>
      </p:sp>
      <p:sp>
        <p:nvSpPr>
          <p:cNvPr id="13" name="Rectangle: Rounded Corners 12">
            <a:extLst>
              <a:ext uri="{FF2B5EF4-FFF2-40B4-BE49-F238E27FC236}">
                <a16:creationId xmlns:a16="http://schemas.microsoft.com/office/drawing/2014/main" id="{2BD3716F-C799-4C1E-94E0-3FDB468A3EE5}"/>
              </a:ext>
            </a:extLst>
          </p:cNvPr>
          <p:cNvSpPr/>
          <p:nvPr/>
        </p:nvSpPr>
        <p:spPr>
          <a:xfrm>
            <a:off x="3711652" y="5823075"/>
            <a:ext cx="1843987" cy="41211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 x 256 hidden layer</a:t>
            </a:r>
            <a:endParaRPr lang="ro-RO" sz="1400" dirty="0"/>
          </a:p>
        </p:txBody>
      </p:sp>
      <p:sp>
        <p:nvSpPr>
          <p:cNvPr id="10" name="Rectangle: Rounded Corners 9">
            <a:extLst>
              <a:ext uri="{FF2B5EF4-FFF2-40B4-BE49-F238E27FC236}">
                <a16:creationId xmlns:a16="http://schemas.microsoft.com/office/drawing/2014/main" id="{825DC8A0-69EF-42CB-895E-541D4EC53EFD}"/>
              </a:ext>
            </a:extLst>
          </p:cNvPr>
          <p:cNvSpPr/>
          <p:nvPr/>
        </p:nvSpPr>
        <p:spPr>
          <a:xfrm>
            <a:off x="6931239" y="3671687"/>
            <a:ext cx="745464" cy="15949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Rectangle: Rounded Corners 10">
            <a:extLst>
              <a:ext uri="{FF2B5EF4-FFF2-40B4-BE49-F238E27FC236}">
                <a16:creationId xmlns:a16="http://schemas.microsoft.com/office/drawing/2014/main" id="{A5D571BD-9CC7-43B5-9B45-29CB132A136D}"/>
              </a:ext>
            </a:extLst>
          </p:cNvPr>
          <p:cNvSpPr/>
          <p:nvPr/>
        </p:nvSpPr>
        <p:spPr>
          <a:xfrm>
            <a:off x="6810545" y="5424928"/>
            <a:ext cx="990512" cy="4121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70 output layer</a:t>
            </a:r>
            <a:endParaRPr lang="ro-RO" sz="1200" dirty="0"/>
          </a:p>
        </p:txBody>
      </p:sp>
      <p:pic>
        <p:nvPicPr>
          <p:cNvPr id="17" name="Content Placeholder 5">
            <a:extLst>
              <a:ext uri="{FF2B5EF4-FFF2-40B4-BE49-F238E27FC236}">
                <a16:creationId xmlns:a16="http://schemas.microsoft.com/office/drawing/2014/main" id="{7C378935-B6DC-45C1-B712-C5F2D4DF1BA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170847" y="815975"/>
            <a:ext cx="14143647" cy="7460958"/>
          </a:xfrm>
          <a:prstGeom prst="rect">
            <a:avLst/>
          </a:prstGeom>
        </p:spPr>
      </p:pic>
    </p:spTree>
    <p:extLst>
      <p:ext uri="{BB962C8B-B14F-4D97-AF65-F5344CB8AC3E}">
        <p14:creationId xmlns:p14="http://schemas.microsoft.com/office/powerpoint/2010/main" val="224444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animBg="1"/>
      <p:bldP spid="12" grpId="0" animBg="1"/>
      <p:bldP spid="13"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DB60-8FCF-43E8-9047-4C46E14E1D0A}"/>
              </a:ext>
            </a:extLst>
          </p:cNvPr>
          <p:cNvSpPr>
            <a:spLocks noGrp="1"/>
          </p:cNvSpPr>
          <p:nvPr>
            <p:ph type="title"/>
          </p:nvPr>
        </p:nvSpPr>
        <p:spPr/>
        <p:txBody>
          <a:bodyPr/>
          <a:lstStyle/>
          <a:p>
            <a:r>
              <a:rPr lang="ro-RO" dirty="0"/>
              <a:t>Recunoașterea caracterelor</a:t>
            </a:r>
          </a:p>
        </p:txBody>
      </p:sp>
      <p:sp>
        <p:nvSpPr>
          <p:cNvPr id="3" name="Content Placeholder 2">
            <a:extLst>
              <a:ext uri="{FF2B5EF4-FFF2-40B4-BE49-F238E27FC236}">
                <a16:creationId xmlns:a16="http://schemas.microsoft.com/office/drawing/2014/main" id="{7BECF492-C2CC-4D63-8B2F-AF1A5476E952}"/>
              </a:ext>
            </a:extLst>
          </p:cNvPr>
          <p:cNvSpPr>
            <a:spLocks noGrp="1"/>
          </p:cNvSpPr>
          <p:nvPr>
            <p:ph idx="1"/>
          </p:nvPr>
        </p:nvSpPr>
        <p:spPr>
          <a:xfrm>
            <a:off x="677334" y="2160589"/>
            <a:ext cx="8596668" cy="2233611"/>
          </a:xfrm>
        </p:spPr>
        <p:txBody>
          <a:bodyPr/>
          <a:lstStyle/>
          <a:p>
            <a:pPr marL="0" indent="0" algn="just">
              <a:lnSpc>
                <a:spcPct val="150000"/>
              </a:lnSpc>
              <a:buNone/>
            </a:pPr>
            <a:r>
              <a:rPr lang="en-US" dirty="0"/>
              <a:t>	</a:t>
            </a:r>
            <a:r>
              <a:rPr lang="en-US" dirty="0" err="1"/>
              <a:t>Pentru</a:t>
            </a:r>
            <a:r>
              <a:rPr lang="en-US" dirty="0"/>
              <a:t> </a:t>
            </a:r>
            <a:r>
              <a:rPr lang="en-US" dirty="0" err="1"/>
              <a:t>antrenament</a:t>
            </a:r>
            <a:r>
              <a:rPr lang="ro-RO" dirty="0"/>
              <a:t> am căutat o bază de date de caractere printate, dar în lipsa uneia, am generat-o folosind un script </a:t>
            </a:r>
            <a:r>
              <a:rPr lang="ro-RO" dirty="0" err="1"/>
              <a:t>python</a:t>
            </a:r>
            <a:r>
              <a:rPr lang="en-US" dirty="0"/>
              <a:t>:</a:t>
            </a:r>
          </a:p>
          <a:p>
            <a:pPr algn="just">
              <a:lnSpc>
                <a:spcPct val="150000"/>
              </a:lnSpc>
            </a:pPr>
            <a:r>
              <a:rPr lang="en-US" dirty="0"/>
              <a:t>Am </a:t>
            </a:r>
            <a:r>
              <a:rPr lang="en-US" dirty="0" err="1"/>
              <a:t>generat</a:t>
            </a:r>
            <a:r>
              <a:rPr lang="en-US" dirty="0"/>
              <a:t> </a:t>
            </a:r>
            <a:r>
              <a:rPr lang="en-US" dirty="0" err="1"/>
              <a:t>imagini</a:t>
            </a:r>
            <a:r>
              <a:rPr lang="en-US" dirty="0"/>
              <a:t> 28x28 </a:t>
            </a:r>
            <a:r>
              <a:rPr lang="en-US" dirty="0" err="1"/>
              <a:t>pixeli</a:t>
            </a:r>
            <a:r>
              <a:rPr lang="en-US" dirty="0"/>
              <a:t> con</a:t>
            </a:r>
            <a:r>
              <a:rPr lang="ro-RO" dirty="0"/>
              <a:t>ținând caracterele de clasificat</a:t>
            </a:r>
          </a:p>
          <a:p>
            <a:pPr algn="just">
              <a:lnSpc>
                <a:spcPct val="150000"/>
              </a:lnSpc>
            </a:pPr>
            <a:r>
              <a:rPr lang="ro-RO" dirty="0"/>
              <a:t>Pentru fiecare din cele 70 de caractere s-au generat 100 de imagini.</a:t>
            </a:r>
          </a:p>
          <a:p>
            <a:pPr algn="just">
              <a:lnSpc>
                <a:spcPct val="150000"/>
              </a:lnSpc>
            </a:pPr>
            <a:endParaRPr lang="ro-RO" dirty="0"/>
          </a:p>
        </p:txBody>
      </p:sp>
      <p:sp>
        <p:nvSpPr>
          <p:cNvPr id="4" name="Slide Number Placeholder 3">
            <a:extLst>
              <a:ext uri="{FF2B5EF4-FFF2-40B4-BE49-F238E27FC236}">
                <a16:creationId xmlns:a16="http://schemas.microsoft.com/office/drawing/2014/main" id="{C80E1402-C12C-4563-82F9-F421FC63C275}"/>
              </a:ext>
            </a:extLst>
          </p:cNvPr>
          <p:cNvSpPr>
            <a:spLocks noGrp="1"/>
          </p:cNvSpPr>
          <p:nvPr>
            <p:ph type="sldNum" sz="quarter" idx="12"/>
          </p:nvPr>
        </p:nvSpPr>
        <p:spPr/>
        <p:txBody>
          <a:bodyPr/>
          <a:lstStyle/>
          <a:p>
            <a:fld id="{BABCF458-AFE6-754E-9B16-FD8D831A10CC}" type="slidenum">
              <a:rPr lang="en-US" smtClean="0"/>
              <a:t>16</a:t>
            </a:fld>
            <a:endParaRPr lang="en-US"/>
          </a:p>
        </p:txBody>
      </p:sp>
      <p:pic>
        <p:nvPicPr>
          <p:cNvPr id="8" name="Picture 7">
            <a:extLst>
              <a:ext uri="{FF2B5EF4-FFF2-40B4-BE49-F238E27FC236}">
                <a16:creationId xmlns:a16="http://schemas.microsoft.com/office/drawing/2014/main" id="{0236ABD0-C1DD-4B57-93AC-81CCF23B20D5}"/>
              </a:ext>
            </a:extLst>
          </p:cNvPr>
          <p:cNvPicPr>
            <a:picLocks noChangeAspect="1"/>
          </p:cNvPicPr>
          <p:nvPr/>
        </p:nvPicPr>
        <p:blipFill>
          <a:blip r:embed="rId2"/>
          <a:stretch>
            <a:fillRect/>
          </a:stretch>
        </p:blipFill>
        <p:spPr>
          <a:xfrm>
            <a:off x="1704974" y="4817730"/>
            <a:ext cx="694069" cy="69406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C71102B7-E786-4358-9FEA-6BB26431053B}"/>
              </a:ext>
            </a:extLst>
          </p:cNvPr>
          <p:cNvPicPr>
            <a:picLocks noChangeAspect="1"/>
          </p:cNvPicPr>
          <p:nvPr/>
        </p:nvPicPr>
        <p:blipFill>
          <a:blip r:embed="rId3"/>
          <a:stretch>
            <a:fillRect/>
          </a:stretch>
        </p:blipFill>
        <p:spPr>
          <a:xfrm>
            <a:off x="2670175" y="4817731"/>
            <a:ext cx="694068" cy="69406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D5E88F4-ADED-4DEC-A2F3-1ADEF99AE2F7}"/>
              </a:ext>
            </a:extLst>
          </p:cNvPr>
          <p:cNvPicPr>
            <a:picLocks noChangeAspect="1"/>
          </p:cNvPicPr>
          <p:nvPr/>
        </p:nvPicPr>
        <p:blipFill>
          <a:blip r:embed="rId4"/>
          <a:stretch>
            <a:fillRect/>
          </a:stretch>
        </p:blipFill>
        <p:spPr>
          <a:xfrm>
            <a:off x="3635375" y="4817730"/>
            <a:ext cx="694068" cy="6940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12011685-AB87-4BCB-ABD2-D8871FD4CF3D}"/>
              </a:ext>
            </a:extLst>
          </p:cNvPr>
          <p:cNvPicPr>
            <a:picLocks noChangeAspect="1"/>
          </p:cNvPicPr>
          <p:nvPr/>
        </p:nvPicPr>
        <p:blipFill>
          <a:blip r:embed="rId5"/>
          <a:stretch>
            <a:fillRect/>
          </a:stretch>
        </p:blipFill>
        <p:spPr>
          <a:xfrm>
            <a:off x="4600575" y="4817730"/>
            <a:ext cx="694068" cy="694068"/>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8C811EEF-42B4-4F48-84ED-64CCF7EC07D2}"/>
              </a:ext>
            </a:extLst>
          </p:cNvPr>
          <p:cNvPicPr>
            <a:picLocks noChangeAspect="1"/>
          </p:cNvPicPr>
          <p:nvPr/>
        </p:nvPicPr>
        <p:blipFill>
          <a:blip r:embed="rId6"/>
          <a:stretch>
            <a:fillRect/>
          </a:stretch>
        </p:blipFill>
        <p:spPr>
          <a:xfrm>
            <a:off x="5565775" y="4817730"/>
            <a:ext cx="694068" cy="69406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FE6F584-EC60-400F-84E2-38D67E519736}"/>
              </a:ext>
            </a:extLst>
          </p:cNvPr>
          <p:cNvPicPr>
            <a:picLocks noChangeAspect="1"/>
          </p:cNvPicPr>
          <p:nvPr/>
        </p:nvPicPr>
        <p:blipFill>
          <a:blip r:embed="rId7"/>
          <a:stretch>
            <a:fillRect/>
          </a:stretch>
        </p:blipFill>
        <p:spPr>
          <a:xfrm>
            <a:off x="6530975" y="4832351"/>
            <a:ext cx="686758" cy="686758"/>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1734A117-627C-4567-8678-6C481B955F33}"/>
              </a:ext>
            </a:extLst>
          </p:cNvPr>
          <p:cNvPicPr>
            <a:picLocks noChangeAspect="1"/>
          </p:cNvPicPr>
          <p:nvPr/>
        </p:nvPicPr>
        <p:blipFill>
          <a:blip r:embed="rId8"/>
          <a:stretch>
            <a:fillRect/>
          </a:stretch>
        </p:blipFill>
        <p:spPr>
          <a:xfrm>
            <a:off x="7481559" y="4817730"/>
            <a:ext cx="694067" cy="694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1335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6C81-99C6-410C-AF46-6DEA82B54DF4}"/>
              </a:ext>
            </a:extLst>
          </p:cNvPr>
          <p:cNvSpPr>
            <a:spLocks noGrp="1"/>
          </p:cNvSpPr>
          <p:nvPr>
            <p:ph type="title"/>
          </p:nvPr>
        </p:nvSpPr>
        <p:spPr/>
        <p:txBody>
          <a:bodyPr/>
          <a:lstStyle/>
          <a:p>
            <a:r>
              <a:rPr lang="ro-RO" dirty="0"/>
              <a:t>Recunoașterea caracterelor</a:t>
            </a:r>
          </a:p>
        </p:txBody>
      </p:sp>
      <p:sp>
        <p:nvSpPr>
          <p:cNvPr id="4" name="Slide Number Placeholder 3">
            <a:extLst>
              <a:ext uri="{FF2B5EF4-FFF2-40B4-BE49-F238E27FC236}">
                <a16:creationId xmlns:a16="http://schemas.microsoft.com/office/drawing/2014/main" id="{4B767ADB-5D4C-4726-83B7-B4D187A296F8}"/>
              </a:ext>
            </a:extLst>
          </p:cNvPr>
          <p:cNvSpPr>
            <a:spLocks noGrp="1"/>
          </p:cNvSpPr>
          <p:nvPr>
            <p:ph type="sldNum" sz="quarter" idx="12"/>
          </p:nvPr>
        </p:nvSpPr>
        <p:spPr/>
        <p:txBody>
          <a:bodyPr/>
          <a:lstStyle/>
          <a:p>
            <a:fld id="{BABCF458-AFE6-754E-9B16-FD8D831A10CC}" type="slidenum">
              <a:rPr lang="en-US" smtClean="0"/>
              <a:t>17</a:t>
            </a:fld>
            <a:endParaRPr lang="en-US"/>
          </a:p>
        </p:txBody>
      </p:sp>
      <p:pic>
        <p:nvPicPr>
          <p:cNvPr id="5" name="Content Placeholder 4">
            <a:extLst>
              <a:ext uri="{FF2B5EF4-FFF2-40B4-BE49-F238E27FC236}">
                <a16:creationId xmlns:a16="http://schemas.microsoft.com/office/drawing/2014/main" id="{43ED5CF5-D233-450A-A9B9-C7798AB632A3}"/>
              </a:ext>
            </a:extLst>
          </p:cNvPr>
          <p:cNvPicPr>
            <a:picLocks noGrp="1" noChangeAspect="1"/>
          </p:cNvPicPr>
          <p:nvPr>
            <p:ph idx="1"/>
          </p:nvPr>
        </p:nvPicPr>
        <p:blipFill>
          <a:blip r:embed="rId3"/>
          <a:stretch>
            <a:fillRect/>
          </a:stretch>
        </p:blipFill>
        <p:spPr>
          <a:xfrm>
            <a:off x="372534" y="3915569"/>
            <a:ext cx="3867943" cy="541621"/>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BE66385C-0273-4F16-A458-F55F31FE7807}"/>
              </a:ext>
            </a:extLst>
          </p:cNvPr>
          <p:cNvSpPr txBox="1">
            <a:spLocks/>
          </p:cNvSpPr>
          <p:nvPr/>
        </p:nvSpPr>
        <p:spPr>
          <a:xfrm>
            <a:off x="677334" y="2160589"/>
            <a:ext cx="8596668" cy="22336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Font typeface="Wingdings 3" charset="2"/>
              <a:buNone/>
            </a:pPr>
            <a:r>
              <a:rPr lang="en-US" dirty="0"/>
              <a:t>	</a:t>
            </a:r>
            <a:r>
              <a:rPr lang="ro-RO" dirty="0"/>
              <a:t>În urma obținerii caracterelor individuale și asamblarea rezultatelor clasificării, textul obținut are forma următoare</a:t>
            </a:r>
            <a:r>
              <a:rPr lang="en-US" dirty="0"/>
              <a:t>:</a:t>
            </a:r>
            <a:endParaRPr lang="ro-RO" dirty="0"/>
          </a:p>
          <a:p>
            <a:pPr algn="just">
              <a:lnSpc>
                <a:spcPct val="150000"/>
              </a:lnSpc>
            </a:pPr>
            <a:endParaRPr lang="ro-RO" dirty="0"/>
          </a:p>
        </p:txBody>
      </p:sp>
      <p:sp>
        <p:nvSpPr>
          <p:cNvPr id="7" name="Arrow: Chevron 6">
            <a:extLst>
              <a:ext uri="{FF2B5EF4-FFF2-40B4-BE49-F238E27FC236}">
                <a16:creationId xmlns:a16="http://schemas.microsoft.com/office/drawing/2014/main" id="{F693B196-F038-4C63-8DE5-24DB104681FA}"/>
              </a:ext>
            </a:extLst>
          </p:cNvPr>
          <p:cNvSpPr/>
          <p:nvPr/>
        </p:nvSpPr>
        <p:spPr>
          <a:xfrm>
            <a:off x="4564324" y="3530219"/>
            <a:ext cx="993245" cy="1312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solidFill>
                <a:schemeClr val="tx1"/>
              </a:solidFill>
            </a:endParaRPr>
          </a:p>
        </p:txBody>
      </p:sp>
      <p:sp>
        <p:nvSpPr>
          <p:cNvPr id="8" name="TextBox 7">
            <a:extLst>
              <a:ext uri="{FF2B5EF4-FFF2-40B4-BE49-F238E27FC236}">
                <a16:creationId xmlns:a16="http://schemas.microsoft.com/office/drawing/2014/main" id="{BED246D9-38D2-4F6A-B390-A7CF417C6314}"/>
              </a:ext>
            </a:extLst>
          </p:cNvPr>
          <p:cNvSpPr txBox="1"/>
          <p:nvPr/>
        </p:nvSpPr>
        <p:spPr>
          <a:xfrm>
            <a:off x="5881417" y="3843924"/>
            <a:ext cx="3634328" cy="646331"/>
          </a:xfrm>
          <a:prstGeom prst="rect">
            <a:avLst/>
          </a:prstGeom>
          <a:solidFill>
            <a:schemeClr val="bg1"/>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3600" dirty="0" err="1"/>
              <a:t>Sfsambersg</a:t>
            </a:r>
            <a:r>
              <a:rPr lang="en-US" sz="3600" dirty="0"/>
              <a:t> B18e</a:t>
            </a:r>
            <a:endParaRPr lang="ro-RO" sz="3600" dirty="0"/>
          </a:p>
        </p:txBody>
      </p:sp>
    </p:spTree>
    <p:extLst>
      <p:ext uri="{BB962C8B-B14F-4D97-AF65-F5344CB8AC3E}">
        <p14:creationId xmlns:p14="http://schemas.microsoft.com/office/powerpoint/2010/main" val="365962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9689-F708-4587-B733-B45F0A452D50}"/>
              </a:ext>
            </a:extLst>
          </p:cNvPr>
          <p:cNvSpPr>
            <a:spLocks noGrp="1"/>
          </p:cNvSpPr>
          <p:nvPr>
            <p:ph type="title"/>
          </p:nvPr>
        </p:nvSpPr>
        <p:spPr/>
        <p:txBody>
          <a:bodyPr/>
          <a:lstStyle/>
          <a:p>
            <a:r>
              <a:rPr lang="ro-RO" dirty="0"/>
              <a:t>Recunoașterea caracterelor</a:t>
            </a:r>
          </a:p>
        </p:txBody>
      </p:sp>
      <p:sp>
        <p:nvSpPr>
          <p:cNvPr id="3" name="Content Placeholder 2">
            <a:extLst>
              <a:ext uri="{FF2B5EF4-FFF2-40B4-BE49-F238E27FC236}">
                <a16:creationId xmlns:a16="http://schemas.microsoft.com/office/drawing/2014/main" id="{246B44B1-6517-45C7-8B65-A6E19C122D68}"/>
              </a:ext>
            </a:extLst>
          </p:cNvPr>
          <p:cNvSpPr>
            <a:spLocks noGrp="1"/>
          </p:cNvSpPr>
          <p:nvPr>
            <p:ph idx="1"/>
          </p:nvPr>
        </p:nvSpPr>
        <p:spPr>
          <a:xfrm>
            <a:off x="677334" y="2160590"/>
            <a:ext cx="8596668" cy="1320800"/>
          </a:xfrm>
        </p:spPr>
        <p:txBody>
          <a:bodyPr/>
          <a:lstStyle/>
          <a:p>
            <a:pPr marL="0" indent="0" algn="just">
              <a:lnSpc>
                <a:spcPct val="150000"/>
              </a:lnSpc>
              <a:buNone/>
            </a:pPr>
            <a:r>
              <a:rPr lang="ro-RO" dirty="0"/>
              <a:t>	În urma comparării </a:t>
            </a:r>
            <a:r>
              <a:rPr lang="ro-RO" dirty="0" err="1"/>
              <a:t>rezultatel</a:t>
            </a:r>
            <a:r>
              <a:rPr lang="en-US" dirty="0"/>
              <a:t>or</a:t>
            </a:r>
            <a:r>
              <a:rPr lang="ro-RO" dirty="0"/>
              <a:t> obținute cu sistemului creat de mine și cu cele obținute folosind Google Vision, am hotărât să merg mai departe cu Google Vision în scopul de a livra cele mai bune rezultate. </a:t>
            </a:r>
          </a:p>
        </p:txBody>
      </p:sp>
      <p:sp>
        <p:nvSpPr>
          <p:cNvPr id="4" name="Slide Number Placeholder 3">
            <a:extLst>
              <a:ext uri="{FF2B5EF4-FFF2-40B4-BE49-F238E27FC236}">
                <a16:creationId xmlns:a16="http://schemas.microsoft.com/office/drawing/2014/main" id="{4687D4B2-3CCB-46EB-AA9F-93526ECA337B}"/>
              </a:ext>
            </a:extLst>
          </p:cNvPr>
          <p:cNvSpPr>
            <a:spLocks noGrp="1"/>
          </p:cNvSpPr>
          <p:nvPr>
            <p:ph type="sldNum" sz="quarter" idx="12"/>
          </p:nvPr>
        </p:nvSpPr>
        <p:spPr/>
        <p:txBody>
          <a:bodyPr/>
          <a:lstStyle/>
          <a:p>
            <a:fld id="{BABCF458-AFE6-754E-9B16-FD8D831A10CC}" type="slidenum">
              <a:rPr lang="en-US" smtClean="0"/>
              <a:t>18</a:t>
            </a:fld>
            <a:endParaRPr lang="en-US"/>
          </a:p>
        </p:txBody>
      </p:sp>
      <p:pic>
        <p:nvPicPr>
          <p:cNvPr id="6" name="Picture 5">
            <a:extLst>
              <a:ext uri="{FF2B5EF4-FFF2-40B4-BE49-F238E27FC236}">
                <a16:creationId xmlns:a16="http://schemas.microsoft.com/office/drawing/2014/main" id="{051742FF-DB3D-410B-90EC-783056506FA7}"/>
              </a:ext>
            </a:extLst>
          </p:cNvPr>
          <p:cNvPicPr>
            <a:picLocks noChangeAspect="1"/>
          </p:cNvPicPr>
          <p:nvPr/>
        </p:nvPicPr>
        <p:blipFill>
          <a:blip r:embed="rId2"/>
          <a:stretch>
            <a:fillRect/>
          </a:stretch>
        </p:blipFill>
        <p:spPr>
          <a:xfrm>
            <a:off x="677334" y="4030230"/>
            <a:ext cx="3748088" cy="1932419"/>
          </a:xfrm>
          <a:prstGeom prst="rect">
            <a:avLst/>
          </a:prstGeom>
        </p:spPr>
      </p:pic>
      <p:pic>
        <p:nvPicPr>
          <p:cNvPr id="8" name="Picture 7">
            <a:extLst>
              <a:ext uri="{FF2B5EF4-FFF2-40B4-BE49-F238E27FC236}">
                <a16:creationId xmlns:a16="http://schemas.microsoft.com/office/drawing/2014/main" id="{4F929A7A-D9AA-4A43-8FE9-53364B83B1E7}"/>
              </a:ext>
            </a:extLst>
          </p:cNvPr>
          <p:cNvPicPr>
            <a:picLocks noChangeAspect="1"/>
          </p:cNvPicPr>
          <p:nvPr/>
        </p:nvPicPr>
        <p:blipFill>
          <a:blip r:embed="rId3"/>
          <a:srcRect/>
          <a:stretch/>
        </p:blipFill>
        <p:spPr>
          <a:xfrm>
            <a:off x="6466079" y="3777686"/>
            <a:ext cx="2000759" cy="2628801"/>
          </a:xfrm>
          <a:prstGeom prst="rect">
            <a:avLst/>
          </a:prstGeom>
        </p:spPr>
      </p:pic>
      <p:sp>
        <p:nvSpPr>
          <p:cNvPr id="9" name="Arrow: Chevron 8">
            <a:extLst>
              <a:ext uri="{FF2B5EF4-FFF2-40B4-BE49-F238E27FC236}">
                <a16:creationId xmlns:a16="http://schemas.microsoft.com/office/drawing/2014/main" id="{117012B7-7B9C-4F77-80B2-7E2E796829D7}"/>
              </a:ext>
            </a:extLst>
          </p:cNvPr>
          <p:cNvSpPr/>
          <p:nvPr/>
        </p:nvSpPr>
        <p:spPr>
          <a:xfrm>
            <a:off x="4913320" y="3711580"/>
            <a:ext cx="993245" cy="258725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solidFill>
                <a:schemeClr val="tx1"/>
              </a:solidFill>
            </a:endParaRPr>
          </a:p>
        </p:txBody>
      </p:sp>
    </p:spTree>
    <p:extLst>
      <p:ext uri="{BB962C8B-B14F-4D97-AF65-F5344CB8AC3E}">
        <p14:creationId xmlns:p14="http://schemas.microsoft.com/office/powerpoint/2010/main" val="21191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B8C9-19D0-4073-9A85-37A0F8A066BC}"/>
              </a:ext>
            </a:extLst>
          </p:cNvPr>
          <p:cNvSpPr>
            <a:spLocks noGrp="1"/>
          </p:cNvSpPr>
          <p:nvPr>
            <p:ph type="title"/>
          </p:nvPr>
        </p:nvSpPr>
        <p:spPr/>
        <p:txBody>
          <a:bodyPr/>
          <a:lstStyle/>
          <a:p>
            <a:r>
              <a:rPr lang="ro-RO" dirty="0"/>
              <a:t>Clasificarea textelor și asocierea lor</a:t>
            </a:r>
          </a:p>
        </p:txBody>
      </p:sp>
      <p:sp>
        <p:nvSpPr>
          <p:cNvPr id="3" name="Content Placeholder 2">
            <a:extLst>
              <a:ext uri="{FF2B5EF4-FFF2-40B4-BE49-F238E27FC236}">
                <a16:creationId xmlns:a16="http://schemas.microsoft.com/office/drawing/2014/main" id="{150A0B0E-BF8F-4825-ABB8-C4B6881A45E8}"/>
              </a:ext>
            </a:extLst>
          </p:cNvPr>
          <p:cNvSpPr>
            <a:spLocks noGrp="1"/>
          </p:cNvSpPr>
          <p:nvPr>
            <p:ph idx="1"/>
          </p:nvPr>
        </p:nvSpPr>
        <p:spPr>
          <a:xfrm>
            <a:off x="677334" y="2381256"/>
            <a:ext cx="8596668" cy="2278060"/>
          </a:xfrm>
        </p:spPr>
        <p:txBody>
          <a:bodyPr/>
          <a:lstStyle/>
          <a:p>
            <a:pPr algn="just">
              <a:lnSpc>
                <a:spcPct val="150000"/>
              </a:lnSpc>
            </a:pPr>
            <a:r>
              <a:rPr lang="ro-RO" dirty="0"/>
              <a:t> Clasificarea textelor a fost realizată folosind procentajul de cifre din totalul de caractere al textelor.</a:t>
            </a:r>
          </a:p>
          <a:p>
            <a:pPr algn="just">
              <a:lnSpc>
                <a:spcPct val="150000"/>
              </a:lnSpc>
            </a:pPr>
            <a:r>
              <a:rPr lang="ro-RO" dirty="0"/>
              <a:t>Asocierea a fost realizată sortând textele după poziționarea lor în pagină și împerecherea primului nume cu primul preț, etc.</a:t>
            </a:r>
          </a:p>
        </p:txBody>
      </p:sp>
      <p:sp>
        <p:nvSpPr>
          <p:cNvPr id="4" name="Slide Number Placeholder 3">
            <a:extLst>
              <a:ext uri="{FF2B5EF4-FFF2-40B4-BE49-F238E27FC236}">
                <a16:creationId xmlns:a16="http://schemas.microsoft.com/office/drawing/2014/main" id="{28021380-0E7B-4B0A-8BB9-52A8E5D12155}"/>
              </a:ext>
            </a:extLst>
          </p:cNvPr>
          <p:cNvSpPr>
            <a:spLocks noGrp="1"/>
          </p:cNvSpPr>
          <p:nvPr>
            <p:ph type="sldNum" sz="quarter" idx="12"/>
          </p:nvPr>
        </p:nvSpPr>
        <p:spPr/>
        <p:txBody>
          <a:bodyPr/>
          <a:lstStyle/>
          <a:p>
            <a:fld id="{BABCF458-AFE6-754E-9B16-FD8D831A10CC}" type="slidenum">
              <a:rPr lang="en-US" smtClean="0"/>
              <a:t>19</a:t>
            </a:fld>
            <a:endParaRPr lang="en-US"/>
          </a:p>
        </p:txBody>
      </p:sp>
    </p:spTree>
    <p:extLst>
      <p:ext uri="{BB962C8B-B14F-4D97-AF65-F5344CB8AC3E}">
        <p14:creationId xmlns:p14="http://schemas.microsoft.com/office/powerpoint/2010/main" val="1332250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4F4B-972F-EB46-A218-C2AA3A9306F2}"/>
              </a:ext>
            </a:extLst>
          </p:cNvPr>
          <p:cNvSpPr>
            <a:spLocks noGrp="1"/>
          </p:cNvSpPr>
          <p:nvPr>
            <p:ph type="title"/>
          </p:nvPr>
        </p:nvSpPr>
        <p:spPr/>
        <p:txBody>
          <a:bodyPr>
            <a:normAutofit/>
          </a:bodyPr>
          <a:lstStyle/>
          <a:p>
            <a:r>
              <a:rPr lang="ro-RO" sz="3000" dirty="0"/>
              <a:t>Cuprins:</a:t>
            </a:r>
          </a:p>
        </p:txBody>
      </p:sp>
      <p:sp>
        <p:nvSpPr>
          <p:cNvPr id="3" name="Content Placeholder 2">
            <a:extLst>
              <a:ext uri="{FF2B5EF4-FFF2-40B4-BE49-F238E27FC236}">
                <a16:creationId xmlns:a16="http://schemas.microsoft.com/office/drawing/2014/main" id="{DFEE03D6-2CDB-CB47-92A9-6BA1B16493F6}"/>
              </a:ext>
            </a:extLst>
          </p:cNvPr>
          <p:cNvSpPr>
            <a:spLocks noGrp="1"/>
          </p:cNvSpPr>
          <p:nvPr>
            <p:ph idx="1"/>
          </p:nvPr>
        </p:nvSpPr>
        <p:spPr>
          <a:xfrm>
            <a:off x="677334" y="2060578"/>
            <a:ext cx="8981016" cy="3525835"/>
          </a:xfrm>
        </p:spPr>
        <p:txBody>
          <a:bodyPr>
            <a:normAutofit lnSpcReduction="10000"/>
          </a:bodyPr>
          <a:lstStyle/>
          <a:p>
            <a:pPr>
              <a:lnSpc>
                <a:spcPct val="150000"/>
              </a:lnSpc>
            </a:pPr>
            <a:r>
              <a:rPr lang="ro-RO" dirty="0"/>
              <a:t>Prezentarea problemei</a:t>
            </a:r>
          </a:p>
          <a:p>
            <a:pPr>
              <a:lnSpc>
                <a:spcPct val="150000"/>
              </a:lnSpc>
            </a:pPr>
            <a:r>
              <a:rPr lang="ro-RO" dirty="0"/>
              <a:t>Soluția propusă</a:t>
            </a:r>
            <a:endParaRPr lang="en-US" dirty="0"/>
          </a:p>
          <a:p>
            <a:pPr>
              <a:lnSpc>
                <a:spcPct val="150000"/>
              </a:lnSpc>
            </a:pPr>
            <a:r>
              <a:rPr lang="ro-RO" dirty="0"/>
              <a:t>Arhitectura</a:t>
            </a:r>
            <a:r>
              <a:rPr lang="en-US" dirty="0"/>
              <a:t> </a:t>
            </a:r>
            <a:r>
              <a:rPr lang="ro-RO" dirty="0"/>
              <a:t>proiectului</a:t>
            </a:r>
          </a:p>
          <a:p>
            <a:pPr>
              <a:lnSpc>
                <a:spcPct val="150000"/>
              </a:lnSpc>
            </a:pPr>
            <a:r>
              <a:rPr lang="ro-RO" dirty="0"/>
              <a:t>Extragerea datelor</a:t>
            </a:r>
          </a:p>
          <a:p>
            <a:pPr>
              <a:lnSpc>
                <a:spcPct val="150000"/>
              </a:lnSpc>
            </a:pPr>
            <a:r>
              <a:rPr lang="ro-RO" dirty="0"/>
              <a:t>Concluzii</a:t>
            </a:r>
          </a:p>
          <a:p>
            <a:pPr>
              <a:lnSpc>
                <a:spcPct val="150000"/>
              </a:lnSpc>
            </a:pPr>
            <a:r>
              <a:rPr lang="ro-RO" dirty="0"/>
              <a:t>Viitoare îmbunătățiri</a:t>
            </a:r>
          </a:p>
          <a:p>
            <a:pPr>
              <a:lnSpc>
                <a:spcPct val="150000"/>
              </a:lnSpc>
            </a:pPr>
            <a:r>
              <a:rPr lang="ro-RO" dirty="0"/>
              <a:t>Demo</a:t>
            </a:r>
          </a:p>
        </p:txBody>
      </p:sp>
      <p:sp>
        <p:nvSpPr>
          <p:cNvPr id="4" name="Slide Number Placeholder 3">
            <a:extLst>
              <a:ext uri="{FF2B5EF4-FFF2-40B4-BE49-F238E27FC236}">
                <a16:creationId xmlns:a16="http://schemas.microsoft.com/office/drawing/2014/main" id="{984BE482-97E5-944C-9AC8-B71C45B1A046}"/>
              </a:ext>
            </a:extLst>
          </p:cNvPr>
          <p:cNvSpPr>
            <a:spLocks noGrp="1"/>
          </p:cNvSpPr>
          <p:nvPr>
            <p:ph type="sldNum" sz="quarter" idx="12"/>
          </p:nvPr>
        </p:nvSpPr>
        <p:spPr/>
        <p:txBody>
          <a:bodyPr/>
          <a:lstStyle/>
          <a:p>
            <a:fld id="{BABCF458-AFE6-754E-9B16-FD8D831A10CC}" type="slidenum">
              <a:rPr lang="en-US" smtClean="0"/>
              <a:t>2</a:t>
            </a:fld>
            <a:endParaRPr lang="en-US"/>
          </a:p>
        </p:txBody>
      </p:sp>
    </p:spTree>
    <p:extLst>
      <p:ext uri="{BB962C8B-B14F-4D97-AF65-F5344CB8AC3E}">
        <p14:creationId xmlns:p14="http://schemas.microsoft.com/office/powerpoint/2010/main" val="954932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4A6FF65-4DAF-4C4D-9C5E-06D2C7CCFCE6}"/>
              </a:ext>
            </a:extLst>
          </p:cNvPr>
          <p:cNvSpPr txBox="1"/>
          <p:nvPr/>
        </p:nvSpPr>
        <p:spPr>
          <a:xfrm>
            <a:off x="2396883" y="4694681"/>
            <a:ext cx="1162880" cy="276999"/>
          </a:xfrm>
          <a:prstGeom prst="rect">
            <a:avLst/>
          </a:prstGeom>
          <a:solidFill>
            <a:srgbClr val="E7E6E6"/>
          </a:solidFill>
        </p:spPr>
        <p:txBody>
          <a:bodyPr wrap="square" rtlCol="0">
            <a:spAutoFit/>
          </a:bodyPr>
          <a:lstStyle/>
          <a:p>
            <a:pPr algn="ctr"/>
            <a:r>
              <a:rPr lang="ro-RO" sz="1200" dirty="0"/>
              <a:t>Imagine</a:t>
            </a:r>
            <a:r>
              <a:rPr lang="en-US" sz="1200" dirty="0"/>
              <a:t> bon</a:t>
            </a:r>
            <a:endParaRPr lang="ro-RO" sz="1200" dirty="0"/>
          </a:p>
        </p:txBody>
      </p:sp>
      <p:sp>
        <p:nvSpPr>
          <p:cNvPr id="2" name="Title 1">
            <a:extLst>
              <a:ext uri="{FF2B5EF4-FFF2-40B4-BE49-F238E27FC236}">
                <a16:creationId xmlns:a16="http://schemas.microsoft.com/office/drawing/2014/main" id="{1CD5EAD8-EDDE-401E-86EA-DE657DDF1158}"/>
              </a:ext>
            </a:extLst>
          </p:cNvPr>
          <p:cNvSpPr>
            <a:spLocks noGrp="1"/>
          </p:cNvSpPr>
          <p:nvPr>
            <p:ph type="title"/>
          </p:nvPr>
        </p:nvSpPr>
        <p:spPr>
          <a:xfrm>
            <a:off x="677334" y="609600"/>
            <a:ext cx="8596668" cy="1320800"/>
          </a:xfrm>
        </p:spPr>
        <p:txBody>
          <a:bodyPr>
            <a:normAutofit/>
          </a:bodyPr>
          <a:lstStyle/>
          <a:p>
            <a:r>
              <a:rPr lang="ro-RO" dirty="0"/>
              <a:t>Extragerea datelor </a:t>
            </a:r>
            <a:r>
              <a:rPr lang="ro-RO" sz="2400" dirty="0"/>
              <a:t>– </a:t>
            </a:r>
            <a:r>
              <a:rPr lang="ro-RO" sz="2400" dirty="0" err="1"/>
              <a:t>workflow</a:t>
            </a:r>
            <a:r>
              <a:rPr lang="ro-RO" sz="2400" dirty="0"/>
              <a:t> aplicație </a:t>
            </a:r>
            <a:r>
              <a:rPr lang="ro-RO" dirty="0"/>
              <a:t> </a:t>
            </a:r>
            <a:endParaRPr lang="ro-RO" sz="4800" dirty="0"/>
          </a:p>
        </p:txBody>
      </p:sp>
      <p:sp>
        <p:nvSpPr>
          <p:cNvPr id="4" name="Slide Number Placeholder 3">
            <a:extLst>
              <a:ext uri="{FF2B5EF4-FFF2-40B4-BE49-F238E27FC236}">
                <a16:creationId xmlns:a16="http://schemas.microsoft.com/office/drawing/2014/main" id="{2F733CBC-271E-4D36-BD43-0E1D64270F20}"/>
              </a:ext>
            </a:extLst>
          </p:cNvPr>
          <p:cNvSpPr>
            <a:spLocks noGrp="1"/>
          </p:cNvSpPr>
          <p:nvPr>
            <p:ph type="sldNum" sz="quarter" idx="12"/>
          </p:nvPr>
        </p:nvSpPr>
        <p:spPr>
          <a:xfrm>
            <a:off x="8590663" y="6041362"/>
            <a:ext cx="683339" cy="365125"/>
          </a:xfrm>
        </p:spPr>
        <p:txBody>
          <a:bodyPr/>
          <a:lstStyle/>
          <a:p>
            <a:fld id="{BABCF458-AFE6-754E-9B16-FD8D831A10CC}" type="slidenum">
              <a:rPr lang="en-US" smtClean="0"/>
              <a:t>20</a:t>
            </a:fld>
            <a:endParaRPr lang="en-US"/>
          </a:p>
        </p:txBody>
      </p:sp>
      <p:pic>
        <p:nvPicPr>
          <p:cNvPr id="8" name="Picture 7">
            <a:extLst>
              <a:ext uri="{FF2B5EF4-FFF2-40B4-BE49-F238E27FC236}">
                <a16:creationId xmlns:a16="http://schemas.microsoft.com/office/drawing/2014/main" id="{C489BD1D-0906-4251-8242-BE5D8053F821}"/>
              </a:ext>
            </a:extLst>
          </p:cNvPr>
          <p:cNvPicPr>
            <a:picLocks noChangeAspect="1"/>
          </p:cNvPicPr>
          <p:nvPr/>
        </p:nvPicPr>
        <p:blipFill>
          <a:blip r:embed="rId3"/>
          <a:stretch>
            <a:fillRect/>
          </a:stretch>
        </p:blipFill>
        <p:spPr>
          <a:xfrm>
            <a:off x="2304456" y="2096323"/>
            <a:ext cx="1347735" cy="2587118"/>
          </a:xfrm>
          <a:prstGeom prst="rect">
            <a:avLst/>
          </a:prstGeom>
          <a:ln>
            <a:noFill/>
          </a:ln>
          <a:effectLst>
            <a:outerShdw blurRad="292100" dist="139700" dir="2700000" algn="tl" rotWithShape="0">
              <a:srgbClr val="333333">
                <a:alpha val="65000"/>
              </a:srgbClr>
            </a:outerShdw>
          </a:effectLst>
        </p:spPr>
      </p:pic>
      <p:sp>
        <p:nvSpPr>
          <p:cNvPr id="12" name="Cloud 11">
            <a:extLst>
              <a:ext uri="{FF2B5EF4-FFF2-40B4-BE49-F238E27FC236}">
                <a16:creationId xmlns:a16="http://schemas.microsoft.com/office/drawing/2014/main" id="{7DF2A499-FBF7-4750-BB5D-A4637EA0E087}"/>
              </a:ext>
            </a:extLst>
          </p:cNvPr>
          <p:cNvSpPr/>
          <p:nvPr/>
        </p:nvSpPr>
        <p:spPr>
          <a:xfrm>
            <a:off x="4586627" y="5487594"/>
            <a:ext cx="1866190" cy="1162713"/>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ro-RO" dirty="0"/>
              <a:t>Google </a:t>
            </a:r>
            <a:r>
              <a:rPr lang="ro-RO" dirty="0" err="1"/>
              <a:t>Cloud</a:t>
            </a:r>
            <a:endParaRPr lang="ro-RO" dirty="0"/>
          </a:p>
          <a:p>
            <a:pPr algn="ctr"/>
            <a:r>
              <a:rPr lang="ro-RO" dirty="0"/>
              <a:t>Vision API</a:t>
            </a:r>
          </a:p>
        </p:txBody>
      </p:sp>
      <p:sp>
        <p:nvSpPr>
          <p:cNvPr id="13" name="Arrow: Right 12">
            <a:extLst>
              <a:ext uri="{FF2B5EF4-FFF2-40B4-BE49-F238E27FC236}">
                <a16:creationId xmlns:a16="http://schemas.microsoft.com/office/drawing/2014/main" id="{684E3541-A03B-459D-BC91-C352A567CE46}"/>
              </a:ext>
            </a:extLst>
          </p:cNvPr>
          <p:cNvSpPr/>
          <p:nvPr/>
        </p:nvSpPr>
        <p:spPr>
          <a:xfrm rot="2759292">
            <a:off x="3764907" y="4944198"/>
            <a:ext cx="1429732" cy="6604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o-RO" sz="1600" dirty="0"/>
          </a:p>
        </p:txBody>
      </p:sp>
      <p:sp>
        <p:nvSpPr>
          <p:cNvPr id="16" name="Arrow: Right 15">
            <a:extLst>
              <a:ext uri="{FF2B5EF4-FFF2-40B4-BE49-F238E27FC236}">
                <a16:creationId xmlns:a16="http://schemas.microsoft.com/office/drawing/2014/main" id="{DE9315B7-4649-4232-AAC7-AFED9D21C9AB}"/>
              </a:ext>
            </a:extLst>
          </p:cNvPr>
          <p:cNvSpPr/>
          <p:nvPr/>
        </p:nvSpPr>
        <p:spPr>
          <a:xfrm rot="18840000">
            <a:off x="5828322" y="4944143"/>
            <a:ext cx="1429732" cy="6604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o-RO" sz="1500" dirty="0"/>
          </a:p>
        </p:txBody>
      </p:sp>
      <p:pic>
        <p:nvPicPr>
          <p:cNvPr id="5" name="Picture 4">
            <a:extLst>
              <a:ext uri="{FF2B5EF4-FFF2-40B4-BE49-F238E27FC236}">
                <a16:creationId xmlns:a16="http://schemas.microsoft.com/office/drawing/2014/main" id="{DCC18BE4-C601-4777-9E15-A4873E42D3C6}"/>
              </a:ext>
            </a:extLst>
          </p:cNvPr>
          <p:cNvPicPr>
            <a:picLocks noChangeAspect="1"/>
          </p:cNvPicPr>
          <p:nvPr/>
        </p:nvPicPr>
        <p:blipFill>
          <a:blip r:embed="rId4"/>
          <a:stretch>
            <a:fillRect/>
          </a:stretch>
        </p:blipFill>
        <p:spPr>
          <a:xfrm>
            <a:off x="7605238" y="2109274"/>
            <a:ext cx="1375215" cy="2639451"/>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AA794FC-5566-44F1-9B01-4B4C36E24C92}"/>
              </a:ext>
            </a:extLst>
          </p:cNvPr>
          <p:cNvPicPr>
            <a:picLocks noChangeAspect="1"/>
          </p:cNvPicPr>
          <p:nvPr/>
        </p:nvPicPr>
        <p:blipFill>
          <a:blip r:embed="rId5"/>
          <a:stretch>
            <a:fillRect/>
          </a:stretch>
        </p:blipFill>
        <p:spPr>
          <a:xfrm>
            <a:off x="4088741" y="4821940"/>
            <a:ext cx="622387" cy="622387"/>
          </a:xfrm>
          <a:prstGeom prst="rect">
            <a:avLst/>
          </a:prstGeom>
        </p:spPr>
      </p:pic>
      <p:pic>
        <p:nvPicPr>
          <p:cNvPr id="18" name="Picture 17">
            <a:extLst>
              <a:ext uri="{FF2B5EF4-FFF2-40B4-BE49-F238E27FC236}">
                <a16:creationId xmlns:a16="http://schemas.microsoft.com/office/drawing/2014/main" id="{A65588AE-F832-481C-BD72-E24F739DAEF6}"/>
              </a:ext>
            </a:extLst>
          </p:cNvPr>
          <p:cNvPicPr>
            <a:picLocks noChangeAspect="1"/>
          </p:cNvPicPr>
          <p:nvPr/>
        </p:nvPicPr>
        <p:blipFill>
          <a:blip r:embed="rId6"/>
          <a:stretch>
            <a:fillRect/>
          </a:stretch>
        </p:blipFill>
        <p:spPr>
          <a:xfrm>
            <a:off x="6245624" y="4960440"/>
            <a:ext cx="595128" cy="595128"/>
          </a:xfrm>
          <a:prstGeom prst="rect">
            <a:avLst/>
          </a:prstGeom>
        </p:spPr>
      </p:pic>
      <p:sp>
        <p:nvSpPr>
          <p:cNvPr id="21" name="TextBox 20">
            <a:extLst>
              <a:ext uri="{FF2B5EF4-FFF2-40B4-BE49-F238E27FC236}">
                <a16:creationId xmlns:a16="http://schemas.microsoft.com/office/drawing/2014/main" id="{DD8C8C89-4297-4518-B285-2B75CC6E4A18}"/>
              </a:ext>
            </a:extLst>
          </p:cNvPr>
          <p:cNvSpPr txBox="1"/>
          <p:nvPr/>
        </p:nvSpPr>
        <p:spPr>
          <a:xfrm>
            <a:off x="7277302" y="4773865"/>
            <a:ext cx="1979628" cy="461665"/>
          </a:xfrm>
          <a:prstGeom prst="rect">
            <a:avLst/>
          </a:prstGeom>
          <a:solidFill>
            <a:srgbClr val="E7E6E6">
              <a:alpha val="50196"/>
            </a:srgbClr>
          </a:solidFill>
        </p:spPr>
        <p:txBody>
          <a:bodyPr wrap="square" rtlCol="0">
            <a:spAutoFit/>
          </a:bodyPr>
          <a:lstStyle/>
          <a:p>
            <a:pPr algn="ctr"/>
            <a:r>
              <a:rPr lang="en-US" sz="1200" dirty="0" err="1"/>
              <a:t>Afi</a:t>
            </a:r>
            <a:r>
              <a:rPr lang="ro-RO" sz="1200" dirty="0" err="1"/>
              <a:t>șarea</a:t>
            </a:r>
            <a:r>
              <a:rPr lang="ro-RO" sz="1200" dirty="0"/>
              <a:t> listei de produse pentru corectare</a:t>
            </a:r>
          </a:p>
        </p:txBody>
      </p:sp>
      <p:pic>
        <p:nvPicPr>
          <p:cNvPr id="49" name="Picture 48">
            <a:extLst>
              <a:ext uri="{FF2B5EF4-FFF2-40B4-BE49-F238E27FC236}">
                <a16:creationId xmlns:a16="http://schemas.microsoft.com/office/drawing/2014/main" id="{3D25ED0A-31AE-491C-AD4B-31BCF338E3D0}"/>
              </a:ext>
            </a:extLst>
          </p:cNvPr>
          <p:cNvPicPr>
            <a:picLocks noChangeAspect="1"/>
          </p:cNvPicPr>
          <p:nvPr/>
        </p:nvPicPr>
        <p:blipFill>
          <a:blip r:embed="rId7"/>
          <a:stretch>
            <a:fillRect/>
          </a:stretch>
        </p:blipFill>
        <p:spPr>
          <a:xfrm>
            <a:off x="765274" y="2096323"/>
            <a:ext cx="1347736" cy="2586711"/>
          </a:xfrm>
          <a:prstGeom prst="rect">
            <a:avLst/>
          </a:prstGeom>
        </p:spPr>
      </p:pic>
      <p:sp>
        <p:nvSpPr>
          <p:cNvPr id="53" name="TextBox 52">
            <a:extLst>
              <a:ext uri="{FF2B5EF4-FFF2-40B4-BE49-F238E27FC236}">
                <a16:creationId xmlns:a16="http://schemas.microsoft.com/office/drawing/2014/main" id="{31DDFF99-2222-4939-89C5-5824AD82666E}"/>
              </a:ext>
            </a:extLst>
          </p:cNvPr>
          <p:cNvSpPr txBox="1"/>
          <p:nvPr/>
        </p:nvSpPr>
        <p:spPr>
          <a:xfrm>
            <a:off x="901820" y="4683034"/>
            <a:ext cx="1074644" cy="276999"/>
          </a:xfrm>
          <a:prstGeom prst="rect">
            <a:avLst/>
          </a:prstGeom>
          <a:solidFill>
            <a:srgbClr val="E7E6E6">
              <a:alpha val="50196"/>
            </a:srgbClr>
          </a:solidFill>
        </p:spPr>
        <p:txBody>
          <a:bodyPr wrap="square" rtlCol="0">
            <a:spAutoFit/>
          </a:bodyPr>
          <a:lstStyle/>
          <a:p>
            <a:pPr algn="ctr"/>
            <a:r>
              <a:rPr lang="en-US" sz="1200" dirty="0" err="1"/>
              <a:t>Pagina</a:t>
            </a:r>
            <a:r>
              <a:rPr lang="en-US" sz="1200" dirty="0"/>
              <a:t> Home</a:t>
            </a:r>
            <a:endParaRPr lang="ro-RO" sz="1200" dirty="0"/>
          </a:p>
        </p:txBody>
      </p:sp>
      <p:sp>
        <p:nvSpPr>
          <p:cNvPr id="55" name="Rectangle: Rounded Corners 54">
            <a:extLst>
              <a:ext uri="{FF2B5EF4-FFF2-40B4-BE49-F238E27FC236}">
                <a16:creationId xmlns:a16="http://schemas.microsoft.com/office/drawing/2014/main" id="{49949CA5-85DF-42ED-8932-C12DB3126BC6}"/>
              </a:ext>
            </a:extLst>
          </p:cNvPr>
          <p:cNvSpPr/>
          <p:nvPr/>
        </p:nvSpPr>
        <p:spPr>
          <a:xfrm>
            <a:off x="8695684" y="609600"/>
            <a:ext cx="1954071" cy="83192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o-RO" dirty="0"/>
              <a:t>MBS Server</a:t>
            </a:r>
          </a:p>
        </p:txBody>
      </p:sp>
      <p:pic>
        <p:nvPicPr>
          <p:cNvPr id="60" name="Picture 59">
            <a:extLst>
              <a:ext uri="{FF2B5EF4-FFF2-40B4-BE49-F238E27FC236}">
                <a16:creationId xmlns:a16="http://schemas.microsoft.com/office/drawing/2014/main" id="{65C7C6BF-BBF0-4AF3-A221-661A2FC1D772}"/>
              </a:ext>
            </a:extLst>
          </p:cNvPr>
          <p:cNvPicPr>
            <a:picLocks noChangeAspect="1"/>
          </p:cNvPicPr>
          <p:nvPr/>
        </p:nvPicPr>
        <p:blipFill>
          <a:blip r:embed="rId8"/>
          <a:stretch>
            <a:fillRect/>
          </a:stretch>
        </p:blipFill>
        <p:spPr>
          <a:xfrm>
            <a:off x="10320013" y="2079711"/>
            <a:ext cx="1401626" cy="2690141"/>
          </a:xfrm>
          <a:prstGeom prst="rect">
            <a:avLst/>
          </a:prstGeom>
        </p:spPr>
      </p:pic>
      <p:cxnSp>
        <p:nvCxnSpPr>
          <p:cNvPr id="62" name="Connector: Curved 61">
            <a:extLst>
              <a:ext uri="{FF2B5EF4-FFF2-40B4-BE49-F238E27FC236}">
                <a16:creationId xmlns:a16="http://schemas.microsoft.com/office/drawing/2014/main" id="{203255D0-8D1F-4FAD-814F-7B027454E7A4}"/>
              </a:ext>
            </a:extLst>
          </p:cNvPr>
          <p:cNvCxnSpPr>
            <a:stCxn id="5" idx="0"/>
            <a:endCxn id="55" idx="1"/>
          </p:cNvCxnSpPr>
          <p:nvPr/>
        </p:nvCxnSpPr>
        <p:spPr>
          <a:xfrm rot="5400000" flipH="1" flipV="1">
            <a:off x="7952409" y="1365999"/>
            <a:ext cx="1083712" cy="402838"/>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Curved 63">
            <a:extLst>
              <a:ext uri="{FF2B5EF4-FFF2-40B4-BE49-F238E27FC236}">
                <a16:creationId xmlns:a16="http://schemas.microsoft.com/office/drawing/2014/main" id="{C17FB557-D89D-4DF1-9725-194E842800C1}"/>
              </a:ext>
            </a:extLst>
          </p:cNvPr>
          <p:cNvCxnSpPr>
            <a:stCxn id="55" idx="3"/>
            <a:endCxn id="60" idx="0"/>
          </p:cNvCxnSpPr>
          <p:nvPr/>
        </p:nvCxnSpPr>
        <p:spPr>
          <a:xfrm>
            <a:off x="10649755" y="1025562"/>
            <a:ext cx="371071" cy="1054149"/>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Rounded Corners 56">
            <a:extLst>
              <a:ext uri="{FF2B5EF4-FFF2-40B4-BE49-F238E27FC236}">
                <a16:creationId xmlns:a16="http://schemas.microsoft.com/office/drawing/2014/main" id="{603BF608-9C81-4182-981B-16D08ADE13F4}"/>
              </a:ext>
            </a:extLst>
          </p:cNvPr>
          <p:cNvSpPr/>
          <p:nvPr/>
        </p:nvSpPr>
        <p:spPr>
          <a:xfrm>
            <a:off x="7957959" y="1494700"/>
            <a:ext cx="737725" cy="430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Postare factura</a:t>
            </a:r>
          </a:p>
        </p:txBody>
      </p:sp>
      <p:sp>
        <p:nvSpPr>
          <p:cNvPr id="58" name="Rectangle: Rounded Corners 57">
            <a:extLst>
              <a:ext uri="{FF2B5EF4-FFF2-40B4-BE49-F238E27FC236}">
                <a16:creationId xmlns:a16="http://schemas.microsoft.com/office/drawing/2014/main" id="{325A05EA-51BF-4DD9-B453-0BFA58207A1F}"/>
              </a:ext>
            </a:extLst>
          </p:cNvPr>
          <p:cNvSpPr/>
          <p:nvPr/>
        </p:nvSpPr>
        <p:spPr>
          <a:xfrm>
            <a:off x="10354479" y="1513345"/>
            <a:ext cx="1332695" cy="417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Afișarea </a:t>
            </a:r>
            <a:r>
              <a:rPr lang="ro-RO" sz="1050" dirty="0" err="1"/>
              <a:t>id-ului</a:t>
            </a:r>
            <a:r>
              <a:rPr lang="ro-RO" sz="1050" dirty="0"/>
              <a:t> pentru </a:t>
            </a:r>
            <a:r>
              <a:rPr lang="ro-RO" sz="1050" dirty="0" err="1"/>
              <a:t>join</a:t>
            </a:r>
            <a:endParaRPr lang="ro-RO" sz="1050" dirty="0"/>
          </a:p>
        </p:txBody>
      </p:sp>
      <p:sp>
        <p:nvSpPr>
          <p:cNvPr id="66" name="TextBox 65">
            <a:extLst>
              <a:ext uri="{FF2B5EF4-FFF2-40B4-BE49-F238E27FC236}">
                <a16:creationId xmlns:a16="http://schemas.microsoft.com/office/drawing/2014/main" id="{21D5DBBA-9F3C-4675-9639-56F8040CEB68}"/>
              </a:ext>
            </a:extLst>
          </p:cNvPr>
          <p:cNvSpPr txBox="1"/>
          <p:nvPr/>
        </p:nvSpPr>
        <p:spPr>
          <a:xfrm>
            <a:off x="10031012" y="4812678"/>
            <a:ext cx="1979628" cy="276999"/>
          </a:xfrm>
          <a:prstGeom prst="rect">
            <a:avLst/>
          </a:prstGeom>
          <a:solidFill>
            <a:srgbClr val="E7E6E6">
              <a:alpha val="50196"/>
            </a:srgbClr>
          </a:solidFill>
        </p:spPr>
        <p:txBody>
          <a:bodyPr wrap="square" rtlCol="0">
            <a:spAutoFit/>
          </a:bodyPr>
          <a:lstStyle/>
          <a:p>
            <a:pPr algn="ctr"/>
            <a:r>
              <a:rPr lang="ro-RO" sz="1200" dirty="0"/>
              <a:t>Adaugă persoane</a:t>
            </a:r>
          </a:p>
        </p:txBody>
      </p:sp>
    </p:spTree>
    <p:extLst>
      <p:ext uri="{BB962C8B-B14F-4D97-AF65-F5344CB8AC3E}">
        <p14:creationId xmlns:p14="http://schemas.microsoft.com/office/powerpoint/2010/main" val="357688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0"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3" grpId="0" animBg="1"/>
      <p:bldP spid="16" grpId="0" animBg="1"/>
      <p:bldP spid="21" grpId="0" animBg="1"/>
      <p:bldP spid="55" grpId="0" animBg="1"/>
      <p:bldP spid="57" grpId="0" animBg="1"/>
      <p:bldP spid="58"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7413-C1CE-4DC0-A3A9-428EAD206520}"/>
              </a:ext>
            </a:extLst>
          </p:cNvPr>
          <p:cNvSpPr>
            <a:spLocks noGrp="1"/>
          </p:cNvSpPr>
          <p:nvPr>
            <p:ph type="title"/>
          </p:nvPr>
        </p:nvSpPr>
        <p:spPr>
          <a:xfrm>
            <a:off x="677333" y="609600"/>
            <a:ext cx="9790641" cy="1320800"/>
          </a:xfrm>
        </p:spPr>
        <p:txBody>
          <a:bodyPr>
            <a:normAutofit/>
          </a:bodyPr>
          <a:lstStyle/>
          <a:p>
            <a:r>
              <a:rPr lang="ro-RO" dirty="0"/>
              <a:t>Implicarea persoanelor</a:t>
            </a:r>
            <a:endParaRPr lang="ro-RO" sz="4800" dirty="0"/>
          </a:p>
        </p:txBody>
      </p:sp>
      <p:sp>
        <p:nvSpPr>
          <p:cNvPr id="4" name="Slide Number Placeholder 3">
            <a:extLst>
              <a:ext uri="{FF2B5EF4-FFF2-40B4-BE49-F238E27FC236}">
                <a16:creationId xmlns:a16="http://schemas.microsoft.com/office/drawing/2014/main" id="{4CC772B7-620C-4202-9868-24477230AEA3}"/>
              </a:ext>
            </a:extLst>
          </p:cNvPr>
          <p:cNvSpPr>
            <a:spLocks noGrp="1"/>
          </p:cNvSpPr>
          <p:nvPr>
            <p:ph type="sldNum" sz="quarter" idx="12"/>
          </p:nvPr>
        </p:nvSpPr>
        <p:spPr/>
        <p:txBody>
          <a:bodyPr/>
          <a:lstStyle/>
          <a:p>
            <a:fld id="{BABCF458-AFE6-754E-9B16-FD8D831A10CC}" type="slidenum">
              <a:rPr lang="en-US" smtClean="0"/>
              <a:t>21</a:t>
            </a:fld>
            <a:endParaRPr lang="en-US"/>
          </a:p>
        </p:txBody>
      </p:sp>
      <p:pic>
        <p:nvPicPr>
          <p:cNvPr id="10" name="Picture 9">
            <a:extLst>
              <a:ext uri="{FF2B5EF4-FFF2-40B4-BE49-F238E27FC236}">
                <a16:creationId xmlns:a16="http://schemas.microsoft.com/office/drawing/2014/main" id="{1FE36950-1A22-4EE0-A839-925EC27BA263}"/>
              </a:ext>
            </a:extLst>
          </p:cNvPr>
          <p:cNvPicPr>
            <a:picLocks noChangeAspect="1"/>
          </p:cNvPicPr>
          <p:nvPr/>
        </p:nvPicPr>
        <p:blipFill>
          <a:blip r:embed="rId3"/>
          <a:stretch>
            <a:fillRect/>
          </a:stretch>
        </p:blipFill>
        <p:spPr>
          <a:xfrm>
            <a:off x="1139912" y="1521911"/>
            <a:ext cx="1687116" cy="3290319"/>
          </a:xfrm>
          <a:prstGeom prst="rect">
            <a:avLst/>
          </a:prstGeom>
        </p:spPr>
      </p:pic>
      <p:pic>
        <p:nvPicPr>
          <p:cNvPr id="12" name="Picture 11">
            <a:extLst>
              <a:ext uri="{FF2B5EF4-FFF2-40B4-BE49-F238E27FC236}">
                <a16:creationId xmlns:a16="http://schemas.microsoft.com/office/drawing/2014/main" id="{4FF7605B-9854-447D-BCA1-1F2B73EEF2E3}"/>
              </a:ext>
            </a:extLst>
          </p:cNvPr>
          <p:cNvPicPr>
            <a:picLocks noChangeAspect="1"/>
          </p:cNvPicPr>
          <p:nvPr/>
        </p:nvPicPr>
        <p:blipFill>
          <a:blip r:embed="rId4"/>
          <a:stretch>
            <a:fillRect/>
          </a:stretch>
        </p:blipFill>
        <p:spPr>
          <a:xfrm>
            <a:off x="2956142" y="1521911"/>
            <a:ext cx="1687117" cy="3290319"/>
          </a:xfrm>
          <a:prstGeom prst="rect">
            <a:avLst/>
          </a:prstGeom>
        </p:spPr>
      </p:pic>
      <p:pic>
        <p:nvPicPr>
          <p:cNvPr id="14" name="Picture 13">
            <a:extLst>
              <a:ext uri="{FF2B5EF4-FFF2-40B4-BE49-F238E27FC236}">
                <a16:creationId xmlns:a16="http://schemas.microsoft.com/office/drawing/2014/main" id="{6FD6A21D-5BD7-456B-BE33-D8EC98D23636}"/>
              </a:ext>
            </a:extLst>
          </p:cNvPr>
          <p:cNvPicPr>
            <a:picLocks noChangeAspect="1"/>
          </p:cNvPicPr>
          <p:nvPr/>
        </p:nvPicPr>
        <p:blipFill>
          <a:blip r:embed="rId5"/>
          <a:stretch>
            <a:fillRect/>
          </a:stretch>
        </p:blipFill>
        <p:spPr>
          <a:xfrm>
            <a:off x="6047632" y="1521911"/>
            <a:ext cx="1687116" cy="3290319"/>
          </a:xfrm>
          <a:prstGeom prst="rect">
            <a:avLst/>
          </a:prstGeom>
        </p:spPr>
      </p:pic>
      <p:sp>
        <p:nvSpPr>
          <p:cNvPr id="22" name="Rectangle: Rounded Corners 21">
            <a:extLst>
              <a:ext uri="{FF2B5EF4-FFF2-40B4-BE49-F238E27FC236}">
                <a16:creationId xmlns:a16="http://schemas.microsoft.com/office/drawing/2014/main" id="{D8315256-D1C6-4F2C-87F1-52D768B07C5E}"/>
              </a:ext>
            </a:extLst>
          </p:cNvPr>
          <p:cNvSpPr/>
          <p:nvPr/>
        </p:nvSpPr>
        <p:spPr>
          <a:xfrm>
            <a:off x="4371334" y="5784029"/>
            <a:ext cx="1954071" cy="83192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o-RO" dirty="0"/>
              <a:t>MBS Server</a:t>
            </a:r>
          </a:p>
        </p:txBody>
      </p:sp>
      <p:cxnSp>
        <p:nvCxnSpPr>
          <p:cNvPr id="25" name="Connector: Curved 24">
            <a:extLst>
              <a:ext uri="{FF2B5EF4-FFF2-40B4-BE49-F238E27FC236}">
                <a16:creationId xmlns:a16="http://schemas.microsoft.com/office/drawing/2014/main" id="{7AE411A3-87F8-445B-8D3E-4D07AF40FB84}"/>
              </a:ext>
            </a:extLst>
          </p:cNvPr>
          <p:cNvCxnSpPr>
            <a:stCxn id="12" idx="2"/>
            <a:endCxn id="22" idx="1"/>
          </p:cNvCxnSpPr>
          <p:nvPr/>
        </p:nvCxnSpPr>
        <p:spPr>
          <a:xfrm rot="16200000" flipH="1">
            <a:off x="3391637" y="5220294"/>
            <a:ext cx="1387761" cy="571633"/>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2EB9BA95-4225-4510-A091-3AF4E395ADE1}"/>
              </a:ext>
            </a:extLst>
          </p:cNvPr>
          <p:cNvCxnSpPr>
            <a:stCxn id="22" idx="3"/>
            <a:endCxn id="14" idx="2"/>
          </p:cNvCxnSpPr>
          <p:nvPr/>
        </p:nvCxnSpPr>
        <p:spPr>
          <a:xfrm flipV="1">
            <a:off x="6325405" y="4812230"/>
            <a:ext cx="565785" cy="1387761"/>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F57D941D-8059-44F4-809D-9D251D835932}"/>
              </a:ext>
            </a:extLst>
          </p:cNvPr>
          <p:cNvSpPr/>
          <p:nvPr/>
        </p:nvSpPr>
        <p:spPr>
          <a:xfrm>
            <a:off x="3138063" y="5087214"/>
            <a:ext cx="1227990" cy="430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Confirmare </a:t>
            </a:r>
            <a:r>
              <a:rPr lang="ro-RO" sz="1050" dirty="0" err="1"/>
              <a:t>id</a:t>
            </a:r>
            <a:r>
              <a:rPr lang="ro-RO" sz="1050" dirty="0"/>
              <a:t> factura</a:t>
            </a:r>
          </a:p>
        </p:txBody>
      </p:sp>
      <p:sp>
        <p:nvSpPr>
          <p:cNvPr id="23" name="Rectangle: Rounded Corners 22">
            <a:extLst>
              <a:ext uri="{FF2B5EF4-FFF2-40B4-BE49-F238E27FC236}">
                <a16:creationId xmlns:a16="http://schemas.microsoft.com/office/drawing/2014/main" id="{B81EA7C2-B51E-450B-9DF3-DF8629E07A2B}"/>
              </a:ext>
            </a:extLst>
          </p:cNvPr>
          <p:cNvSpPr/>
          <p:nvPr/>
        </p:nvSpPr>
        <p:spPr>
          <a:xfrm>
            <a:off x="6325405" y="5152626"/>
            <a:ext cx="959474" cy="417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Afișarea facturii</a:t>
            </a:r>
          </a:p>
        </p:txBody>
      </p:sp>
    </p:spTree>
    <p:extLst>
      <p:ext uri="{BB962C8B-B14F-4D97-AF65-F5344CB8AC3E}">
        <p14:creationId xmlns:p14="http://schemas.microsoft.com/office/powerpoint/2010/main" val="277034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A20DE-D730-3F45-90C4-FC3CD76C2E44}"/>
              </a:ext>
            </a:extLst>
          </p:cNvPr>
          <p:cNvSpPr>
            <a:spLocks noGrp="1"/>
          </p:cNvSpPr>
          <p:nvPr>
            <p:ph type="title"/>
          </p:nvPr>
        </p:nvSpPr>
        <p:spPr/>
        <p:txBody>
          <a:bodyPr>
            <a:normAutofit/>
          </a:bodyPr>
          <a:lstStyle/>
          <a:p>
            <a:r>
              <a:rPr lang="ro-RO" dirty="0"/>
              <a:t>Realizarea plăților</a:t>
            </a:r>
            <a:endParaRPr lang="ro-RO" sz="4000" dirty="0"/>
          </a:p>
        </p:txBody>
      </p:sp>
      <p:sp>
        <p:nvSpPr>
          <p:cNvPr id="3" name="Content Placeholder 2">
            <a:extLst>
              <a:ext uri="{FF2B5EF4-FFF2-40B4-BE49-F238E27FC236}">
                <a16:creationId xmlns:a16="http://schemas.microsoft.com/office/drawing/2014/main" id="{333A3F6E-86E5-964A-AC5A-6718444AAEF3}"/>
              </a:ext>
            </a:extLst>
          </p:cNvPr>
          <p:cNvSpPr>
            <a:spLocks noGrp="1"/>
          </p:cNvSpPr>
          <p:nvPr>
            <p:ph idx="1"/>
          </p:nvPr>
        </p:nvSpPr>
        <p:spPr/>
        <p:txBody>
          <a:bodyPr/>
          <a:lstStyle/>
          <a:p>
            <a:pPr marL="0" indent="0">
              <a:lnSpc>
                <a:spcPct val="150000"/>
              </a:lnSpc>
              <a:buNone/>
            </a:pPr>
            <a:r>
              <a:rPr lang="ro-RO" dirty="0"/>
              <a:t>	Pentru metoda de plată am ales Google </a:t>
            </a:r>
            <a:r>
              <a:rPr lang="ro-RO" dirty="0" err="1"/>
              <a:t>Pay</a:t>
            </a:r>
            <a:r>
              <a:rPr lang="ro-RO" dirty="0"/>
              <a:t> fiind cea mai potrivită metodă pentru aplicațiile Android. Ea este folosită sub două forme:</a:t>
            </a:r>
          </a:p>
          <a:p>
            <a:pPr>
              <a:lnSpc>
                <a:spcPct val="150000"/>
              </a:lnSpc>
            </a:pPr>
            <a:r>
              <a:rPr lang="ro-RO" dirty="0"/>
              <a:t>Transferul către inițiator.</a:t>
            </a:r>
          </a:p>
          <a:p>
            <a:pPr>
              <a:lnSpc>
                <a:spcPct val="150000"/>
              </a:lnSpc>
            </a:pPr>
            <a:r>
              <a:rPr lang="ro-RO" dirty="0"/>
              <a:t>Plata la POS </a:t>
            </a:r>
            <a:r>
              <a:rPr lang="ro-RO" dirty="0" err="1"/>
              <a:t>asemănatoare</a:t>
            </a:r>
            <a:r>
              <a:rPr lang="ro-RO" dirty="0"/>
              <a:t> folosirii unui card bancar. </a:t>
            </a:r>
          </a:p>
        </p:txBody>
      </p:sp>
      <p:sp>
        <p:nvSpPr>
          <p:cNvPr id="4" name="Slide Number Placeholder 3">
            <a:extLst>
              <a:ext uri="{FF2B5EF4-FFF2-40B4-BE49-F238E27FC236}">
                <a16:creationId xmlns:a16="http://schemas.microsoft.com/office/drawing/2014/main" id="{C2F45956-2024-9348-8B91-A64A0DC5D265}"/>
              </a:ext>
            </a:extLst>
          </p:cNvPr>
          <p:cNvSpPr>
            <a:spLocks noGrp="1"/>
          </p:cNvSpPr>
          <p:nvPr>
            <p:ph type="sldNum" sz="quarter" idx="12"/>
          </p:nvPr>
        </p:nvSpPr>
        <p:spPr/>
        <p:txBody>
          <a:bodyPr/>
          <a:lstStyle/>
          <a:p>
            <a:fld id="{BABCF458-AFE6-754E-9B16-FD8D831A10CC}" type="slidenum">
              <a:rPr lang="en-US" smtClean="0"/>
              <a:t>22</a:t>
            </a:fld>
            <a:endParaRPr lang="en-US"/>
          </a:p>
        </p:txBody>
      </p:sp>
    </p:spTree>
    <p:extLst>
      <p:ext uri="{BB962C8B-B14F-4D97-AF65-F5344CB8AC3E}">
        <p14:creationId xmlns:p14="http://schemas.microsoft.com/office/powerpoint/2010/main" val="262463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3159-A9E3-E34A-B6F3-48C0C3E7025B}"/>
              </a:ext>
            </a:extLst>
          </p:cNvPr>
          <p:cNvSpPr>
            <a:spLocks noGrp="1"/>
          </p:cNvSpPr>
          <p:nvPr>
            <p:ph type="title"/>
          </p:nvPr>
        </p:nvSpPr>
        <p:spPr/>
        <p:txBody>
          <a:bodyPr>
            <a:normAutofit/>
          </a:bodyPr>
          <a:lstStyle/>
          <a:p>
            <a:r>
              <a:rPr lang="ro-RO" sz="3000" dirty="0"/>
              <a:t>Realizarea plăților </a:t>
            </a:r>
            <a:r>
              <a:rPr lang="ro-RO" sz="2400" dirty="0"/>
              <a:t>–</a:t>
            </a:r>
            <a:r>
              <a:rPr lang="ro-RO" sz="3000" dirty="0"/>
              <a:t> </a:t>
            </a:r>
            <a:r>
              <a:rPr lang="ro-RO" sz="2400" dirty="0"/>
              <a:t>transfer către inițiator</a:t>
            </a:r>
            <a:endParaRPr lang="ro-RO" sz="3000" dirty="0"/>
          </a:p>
        </p:txBody>
      </p:sp>
      <p:sp>
        <p:nvSpPr>
          <p:cNvPr id="3" name="Content Placeholder 2">
            <a:extLst>
              <a:ext uri="{FF2B5EF4-FFF2-40B4-BE49-F238E27FC236}">
                <a16:creationId xmlns:a16="http://schemas.microsoft.com/office/drawing/2014/main" id="{34217808-C229-E443-937C-8B0F53A33282}"/>
              </a:ext>
            </a:extLst>
          </p:cNvPr>
          <p:cNvSpPr>
            <a:spLocks noGrp="1"/>
          </p:cNvSpPr>
          <p:nvPr>
            <p:ph idx="1"/>
          </p:nvPr>
        </p:nvSpPr>
        <p:spPr>
          <a:xfrm>
            <a:off x="4927948" y="2669129"/>
            <a:ext cx="4640257" cy="1807084"/>
          </a:xfrm>
        </p:spPr>
        <p:txBody>
          <a:bodyPr/>
          <a:lstStyle/>
          <a:p>
            <a:pPr marL="0" indent="0" algn="just">
              <a:lnSpc>
                <a:spcPct val="150000"/>
              </a:lnSpc>
              <a:buNone/>
            </a:pPr>
            <a:r>
              <a:rPr lang="ro-RO" dirty="0"/>
              <a:t>	Utilizatorii care s-au alăturat folosind Google </a:t>
            </a:r>
            <a:r>
              <a:rPr lang="ro-RO" dirty="0" err="1"/>
              <a:t>Pay</a:t>
            </a:r>
            <a:r>
              <a:rPr lang="ro-RO" dirty="0"/>
              <a:t>, după selectarea produselor, vor putea realiza un transfer cu suma totală către contul inițiatorului. </a:t>
            </a:r>
          </a:p>
        </p:txBody>
      </p:sp>
      <p:sp>
        <p:nvSpPr>
          <p:cNvPr id="4" name="Slide Number Placeholder 3">
            <a:extLst>
              <a:ext uri="{FF2B5EF4-FFF2-40B4-BE49-F238E27FC236}">
                <a16:creationId xmlns:a16="http://schemas.microsoft.com/office/drawing/2014/main" id="{3A345FC1-C4CB-1844-ACFF-3D10EF8280E1}"/>
              </a:ext>
            </a:extLst>
          </p:cNvPr>
          <p:cNvSpPr>
            <a:spLocks noGrp="1"/>
          </p:cNvSpPr>
          <p:nvPr>
            <p:ph type="sldNum" sz="quarter" idx="12"/>
          </p:nvPr>
        </p:nvSpPr>
        <p:spPr/>
        <p:txBody>
          <a:bodyPr/>
          <a:lstStyle/>
          <a:p>
            <a:fld id="{BABCF458-AFE6-754E-9B16-FD8D831A10CC}" type="slidenum">
              <a:rPr lang="en-US" smtClean="0"/>
              <a:t>23</a:t>
            </a:fld>
            <a:endParaRPr lang="en-US"/>
          </a:p>
        </p:txBody>
      </p:sp>
      <p:pic>
        <p:nvPicPr>
          <p:cNvPr id="8" name="Picture 7">
            <a:extLst>
              <a:ext uri="{FF2B5EF4-FFF2-40B4-BE49-F238E27FC236}">
                <a16:creationId xmlns:a16="http://schemas.microsoft.com/office/drawing/2014/main" id="{945220DA-C324-4539-B590-3D6523151C16}"/>
              </a:ext>
            </a:extLst>
          </p:cNvPr>
          <p:cNvPicPr>
            <a:picLocks noChangeAspect="1"/>
          </p:cNvPicPr>
          <p:nvPr/>
        </p:nvPicPr>
        <p:blipFill>
          <a:blip r:embed="rId3"/>
          <a:stretch>
            <a:fillRect/>
          </a:stretch>
        </p:blipFill>
        <p:spPr>
          <a:xfrm>
            <a:off x="926813" y="2377472"/>
            <a:ext cx="3604722" cy="2390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10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107F-7091-804C-B7E8-885C61117A32}"/>
              </a:ext>
            </a:extLst>
          </p:cNvPr>
          <p:cNvSpPr>
            <a:spLocks noGrp="1"/>
          </p:cNvSpPr>
          <p:nvPr>
            <p:ph type="title"/>
          </p:nvPr>
        </p:nvSpPr>
        <p:spPr/>
        <p:txBody>
          <a:bodyPr/>
          <a:lstStyle/>
          <a:p>
            <a:r>
              <a:rPr lang="ro-RO" sz="3000" dirty="0"/>
              <a:t>Realizarea plăților </a:t>
            </a:r>
            <a:r>
              <a:rPr lang="ro-RO" sz="2400" dirty="0"/>
              <a:t>– plata la POS</a:t>
            </a:r>
          </a:p>
        </p:txBody>
      </p:sp>
      <p:sp>
        <p:nvSpPr>
          <p:cNvPr id="3" name="Content Placeholder 2">
            <a:extLst>
              <a:ext uri="{FF2B5EF4-FFF2-40B4-BE49-F238E27FC236}">
                <a16:creationId xmlns:a16="http://schemas.microsoft.com/office/drawing/2014/main" id="{26D1A9CF-44F5-1E48-B6DF-158CBBEE8D84}"/>
              </a:ext>
            </a:extLst>
          </p:cNvPr>
          <p:cNvSpPr>
            <a:spLocks noGrp="1"/>
          </p:cNvSpPr>
          <p:nvPr>
            <p:ph idx="1"/>
          </p:nvPr>
        </p:nvSpPr>
        <p:spPr>
          <a:xfrm>
            <a:off x="4845603" y="2704358"/>
            <a:ext cx="4984197" cy="2096241"/>
          </a:xfrm>
        </p:spPr>
        <p:txBody>
          <a:bodyPr>
            <a:normAutofit/>
          </a:bodyPr>
          <a:lstStyle/>
          <a:p>
            <a:pPr marL="0" indent="0" algn="just">
              <a:lnSpc>
                <a:spcPct val="150000"/>
              </a:lnSpc>
              <a:buNone/>
            </a:pPr>
            <a:r>
              <a:rPr lang="ro-RO" dirty="0"/>
              <a:t>	Inițiatorul ajuns la pasul final, după confirmarea plăților celor ce se află la masă ,prin Google </a:t>
            </a:r>
            <a:r>
              <a:rPr lang="ro-RO" dirty="0" err="1"/>
              <a:t>Pay</a:t>
            </a:r>
            <a:r>
              <a:rPr lang="ro-RO" dirty="0"/>
              <a:t>, va putea realiza plata la POS către restaurant ca și cum ar plăti cu cardul.</a:t>
            </a:r>
          </a:p>
          <a:p>
            <a:endParaRPr lang="ro-RO" dirty="0"/>
          </a:p>
        </p:txBody>
      </p:sp>
      <p:sp>
        <p:nvSpPr>
          <p:cNvPr id="4" name="Slide Number Placeholder 3">
            <a:extLst>
              <a:ext uri="{FF2B5EF4-FFF2-40B4-BE49-F238E27FC236}">
                <a16:creationId xmlns:a16="http://schemas.microsoft.com/office/drawing/2014/main" id="{497A04AF-5565-8843-992B-35C7F5548C2E}"/>
              </a:ext>
            </a:extLst>
          </p:cNvPr>
          <p:cNvSpPr>
            <a:spLocks noGrp="1"/>
          </p:cNvSpPr>
          <p:nvPr>
            <p:ph type="sldNum" sz="quarter" idx="12"/>
          </p:nvPr>
        </p:nvSpPr>
        <p:spPr/>
        <p:txBody>
          <a:bodyPr/>
          <a:lstStyle/>
          <a:p>
            <a:fld id="{BABCF458-AFE6-754E-9B16-FD8D831A10CC}" type="slidenum">
              <a:rPr lang="en-US" smtClean="0"/>
              <a:t>24</a:t>
            </a:fld>
            <a:endParaRPr lang="en-US"/>
          </a:p>
        </p:txBody>
      </p:sp>
      <p:pic>
        <p:nvPicPr>
          <p:cNvPr id="5" name="Picture 4">
            <a:extLst>
              <a:ext uri="{FF2B5EF4-FFF2-40B4-BE49-F238E27FC236}">
                <a16:creationId xmlns:a16="http://schemas.microsoft.com/office/drawing/2014/main" id="{F089FA23-3FAF-4FC8-A94B-1CDCC9D022BB}"/>
              </a:ext>
            </a:extLst>
          </p:cNvPr>
          <p:cNvPicPr>
            <a:picLocks noChangeAspect="1"/>
          </p:cNvPicPr>
          <p:nvPr/>
        </p:nvPicPr>
        <p:blipFill>
          <a:blip r:embed="rId3"/>
          <a:stretch>
            <a:fillRect/>
          </a:stretch>
        </p:blipFill>
        <p:spPr>
          <a:xfrm>
            <a:off x="898545" y="2160589"/>
            <a:ext cx="3586711" cy="2809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111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7413-C1CE-4DC0-A3A9-428EAD206520}"/>
              </a:ext>
            </a:extLst>
          </p:cNvPr>
          <p:cNvSpPr>
            <a:spLocks noGrp="1"/>
          </p:cNvSpPr>
          <p:nvPr>
            <p:ph type="title"/>
          </p:nvPr>
        </p:nvSpPr>
        <p:spPr/>
        <p:txBody>
          <a:bodyPr/>
          <a:lstStyle/>
          <a:p>
            <a:r>
              <a:rPr lang="ro-RO" dirty="0"/>
              <a:t>Soluția propusă </a:t>
            </a:r>
            <a:r>
              <a:rPr lang="ro-RO" sz="2400" dirty="0"/>
              <a:t>– Managementul plăților</a:t>
            </a:r>
            <a:endParaRPr lang="ro-RO" dirty="0"/>
          </a:p>
        </p:txBody>
      </p:sp>
      <p:sp>
        <p:nvSpPr>
          <p:cNvPr id="4" name="Slide Number Placeholder 3">
            <a:extLst>
              <a:ext uri="{FF2B5EF4-FFF2-40B4-BE49-F238E27FC236}">
                <a16:creationId xmlns:a16="http://schemas.microsoft.com/office/drawing/2014/main" id="{4CC772B7-620C-4202-9868-24477230AEA3}"/>
              </a:ext>
            </a:extLst>
          </p:cNvPr>
          <p:cNvSpPr>
            <a:spLocks noGrp="1"/>
          </p:cNvSpPr>
          <p:nvPr>
            <p:ph type="sldNum" sz="quarter" idx="12"/>
          </p:nvPr>
        </p:nvSpPr>
        <p:spPr/>
        <p:txBody>
          <a:bodyPr/>
          <a:lstStyle/>
          <a:p>
            <a:fld id="{BABCF458-AFE6-754E-9B16-FD8D831A10CC}" type="slidenum">
              <a:rPr lang="en-US" smtClean="0"/>
              <a:t>25</a:t>
            </a:fld>
            <a:endParaRPr lang="en-US"/>
          </a:p>
        </p:txBody>
      </p:sp>
      <p:sp>
        <p:nvSpPr>
          <p:cNvPr id="9" name="Content Placeholder 2">
            <a:extLst>
              <a:ext uri="{FF2B5EF4-FFF2-40B4-BE49-F238E27FC236}">
                <a16:creationId xmlns:a16="http://schemas.microsoft.com/office/drawing/2014/main" id="{EE688987-2554-4B61-9895-82037E2983F2}"/>
              </a:ext>
            </a:extLst>
          </p:cNvPr>
          <p:cNvSpPr>
            <a:spLocks noGrp="1"/>
          </p:cNvSpPr>
          <p:nvPr>
            <p:ph idx="1"/>
          </p:nvPr>
        </p:nvSpPr>
        <p:spPr>
          <a:xfrm>
            <a:off x="677334" y="2160589"/>
            <a:ext cx="8596668" cy="3880773"/>
          </a:xfrm>
        </p:spPr>
        <p:txBody>
          <a:bodyPr/>
          <a:lstStyle/>
          <a:p>
            <a:pPr marL="0" indent="0">
              <a:lnSpc>
                <a:spcPct val="150000"/>
              </a:lnSpc>
              <a:buNone/>
            </a:pPr>
            <a:r>
              <a:rPr lang="ro-RO" dirty="0"/>
              <a:t>	Pentru managementul plăților utilizatorii pot accesa din Home următoarele doua pagini</a:t>
            </a:r>
            <a:r>
              <a:rPr lang="en-US" dirty="0"/>
              <a:t>:</a:t>
            </a:r>
            <a:endParaRPr lang="ro-RO" dirty="0"/>
          </a:p>
          <a:p>
            <a:pPr>
              <a:lnSpc>
                <a:spcPct val="150000"/>
              </a:lnSpc>
            </a:pPr>
            <a:r>
              <a:rPr lang="en-US" dirty="0"/>
              <a:t>Bi</a:t>
            </a:r>
            <a:r>
              <a:rPr lang="ro-RO" dirty="0"/>
              <a:t>l</a:t>
            </a:r>
            <a:r>
              <a:rPr lang="en-US" dirty="0"/>
              <a:t>ls – </a:t>
            </a:r>
            <a:r>
              <a:rPr lang="en-US" dirty="0" err="1"/>
              <a:t>pentru</a:t>
            </a:r>
            <a:r>
              <a:rPr lang="en-US" dirty="0"/>
              <a:t> </a:t>
            </a:r>
            <a:r>
              <a:rPr lang="en-US" dirty="0" err="1"/>
              <a:t>facturile</a:t>
            </a:r>
            <a:r>
              <a:rPr lang="en-US" dirty="0"/>
              <a:t> </a:t>
            </a:r>
            <a:r>
              <a:rPr lang="en-US" dirty="0" err="1"/>
              <a:t>ini</a:t>
            </a:r>
            <a:r>
              <a:rPr lang="ro-RO" dirty="0" err="1"/>
              <a:t>țiate</a:t>
            </a:r>
            <a:r>
              <a:rPr lang="ro-RO" dirty="0"/>
              <a:t> de ei.</a:t>
            </a:r>
          </a:p>
          <a:p>
            <a:pPr>
              <a:lnSpc>
                <a:spcPct val="150000"/>
              </a:lnSpc>
            </a:pPr>
            <a:r>
              <a:rPr lang="en-US" dirty="0"/>
              <a:t>Payments</a:t>
            </a:r>
            <a:r>
              <a:rPr lang="ro-RO" dirty="0"/>
              <a:t> – pentru facturile la care au dat </a:t>
            </a:r>
            <a:r>
              <a:rPr lang="ro-RO" dirty="0" err="1"/>
              <a:t>Join</a:t>
            </a:r>
            <a:r>
              <a:rPr lang="ro-RO" dirty="0"/>
              <a:t>.</a:t>
            </a:r>
          </a:p>
        </p:txBody>
      </p:sp>
    </p:spTree>
    <p:extLst>
      <p:ext uri="{BB962C8B-B14F-4D97-AF65-F5344CB8AC3E}">
        <p14:creationId xmlns:p14="http://schemas.microsoft.com/office/powerpoint/2010/main" val="35566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44201D-BA1A-48A8-9A63-987F1A023A32}"/>
              </a:ext>
            </a:extLst>
          </p:cNvPr>
          <p:cNvSpPr>
            <a:spLocks noGrp="1"/>
          </p:cNvSpPr>
          <p:nvPr>
            <p:ph type="sldNum" sz="quarter" idx="12"/>
          </p:nvPr>
        </p:nvSpPr>
        <p:spPr/>
        <p:txBody>
          <a:bodyPr/>
          <a:lstStyle/>
          <a:p>
            <a:fld id="{BABCF458-AFE6-754E-9B16-FD8D831A10CC}" type="slidenum">
              <a:rPr lang="en-US" smtClean="0"/>
              <a:t>26</a:t>
            </a:fld>
            <a:endParaRPr lang="en-US"/>
          </a:p>
        </p:txBody>
      </p:sp>
      <p:sp>
        <p:nvSpPr>
          <p:cNvPr id="5" name="Title 1">
            <a:extLst>
              <a:ext uri="{FF2B5EF4-FFF2-40B4-BE49-F238E27FC236}">
                <a16:creationId xmlns:a16="http://schemas.microsoft.com/office/drawing/2014/main" id="{1F260191-C3C9-4B10-8543-1794265A42AA}"/>
              </a:ext>
            </a:extLst>
          </p:cNvPr>
          <p:cNvSpPr>
            <a:spLocks noGrp="1"/>
          </p:cNvSpPr>
          <p:nvPr>
            <p:ph type="title"/>
          </p:nvPr>
        </p:nvSpPr>
        <p:spPr>
          <a:xfrm>
            <a:off x="799254" y="2976880"/>
            <a:ext cx="8596668" cy="1320800"/>
          </a:xfrm>
        </p:spPr>
        <p:txBody>
          <a:bodyPr>
            <a:normAutofit/>
          </a:bodyPr>
          <a:lstStyle/>
          <a:p>
            <a:r>
              <a:rPr lang="ro-RO" sz="4400" dirty="0"/>
              <a:t>Concluzii</a:t>
            </a:r>
          </a:p>
        </p:txBody>
      </p:sp>
    </p:spTree>
    <p:extLst>
      <p:ext uri="{BB962C8B-B14F-4D97-AF65-F5344CB8AC3E}">
        <p14:creationId xmlns:p14="http://schemas.microsoft.com/office/powerpoint/2010/main" val="193980379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CCF4-5166-9B4F-88F7-144B5E9AF31B}"/>
              </a:ext>
            </a:extLst>
          </p:cNvPr>
          <p:cNvSpPr>
            <a:spLocks noGrp="1"/>
          </p:cNvSpPr>
          <p:nvPr>
            <p:ph type="title"/>
          </p:nvPr>
        </p:nvSpPr>
        <p:spPr/>
        <p:txBody>
          <a:bodyPr>
            <a:normAutofit/>
          </a:bodyPr>
          <a:lstStyle/>
          <a:p>
            <a:r>
              <a:rPr lang="ro-RO" sz="3000" dirty="0"/>
              <a:t>Concluzii</a:t>
            </a:r>
          </a:p>
        </p:txBody>
      </p:sp>
      <p:sp>
        <p:nvSpPr>
          <p:cNvPr id="3" name="Content Placeholder 2">
            <a:extLst>
              <a:ext uri="{FF2B5EF4-FFF2-40B4-BE49-F238E27FC236}">
                <a16:creationId xmlns:a16="http://schemas.microsoft.com/office/drawing/2014/main" id="{0BC8C392-B2BF-7F45-85FB-810CBF587242}"/>
              </a:ext>
            </a:extLst>
          </p:cNvPr>
          <p:cNvSpPr>
            <a:spLocks noGrp="1"/>
          </p:cNvSpPr>
          <p:nvPr>
            <p:ph idx="1"/>
          </p:nvPr>
        </p:nvSpPr>
        <p:spPr>
          <a:xfrm>
            <a:off x="677334" y="1712133"/>
            <a:ext cx="9438216" cy="4129867"/>
          </a:xfrm>
        </p:spPr>
        <p:txBody>
          <a:bodyPr>
            <a:normAutofit/>
          </a:bodyPr>
          <a:lstStyle/>
          <a:p>
            <a:pPr marL="0" indent="0">
              <a:lnSpc>
                <a:spcPct val="150000"/>
              </a:lnSpc>
              <a:buNone/>
            </a:pPr>
            <a:endParaRPr lang="ro-RO" dirty="0"/>
          </a:p>
          <a:p>
            <a:pPr>
              <a:lnSpc>
                <a:spcPct val="150000"/>
              </a:lnSpc>
            </a:pPr>
            <a:r>
              <a:rPr lang="ro-RO" dirty="0"/>
              <a:t>Recunoașterea datelor de pe bonuri are loc folosind Google Vision și un sistem de asociere între numele de produse și prețuri.</a:t>
            </a:r>
          </a:p>
          <a:p>
            <a:pPr>
              <a:lnSpc>
                <a:spcPct val="150000"/>
              </a:lnSpc>
            </a:pPr>
            <a:r>
              <a:rPr lang="ro-RO" dirty="0"/>
              <a:t>Persoanele de la masă sunt implicate prin selectarea produselor de pe telefonul lor.</a:t>
            </a:r>
          </a:p>
          <a:p>
            <a:pPr>
              <a:lnSpc>
                <a:spcPct val="150000"/>
              </a:lnSpc>
            </a:pPr>
            <a:r>
              <a:rPr lang="ro-RO" dirty="0"/>
              <a:t>Managementul facturilor și plaților are loc în cadrul paginilor </a:t>
            </a:r>
            <a:r>
              <a:rPr lang="ro-RO" dirty="0" err="1"/>
              <a:t>Bills</a:t>
            </a:r>
            <a:r>
              <a:rPr lang="ro-RO" dirty="0"/>
              <a:t> și </a:t>
            </a:r>
            <a:r>
              <a:rPr lang="ro-RO" dirty="0" err="1"/>
              <a:t>Payments</a:t>
            </a:r>
            <a:r>
              <a:rPr lang="ro-RO" dirty="0"/>
              <a:t>. </a:t>
            </a:r>
          </a:p>
          <a:p>
            <a:pPr>
              <a:lnSpc>
                <a:spcPct val="150000"/>
              </a:lnSpc>
            </a:pPr>
            <a:r>
              <a:rPr lang="ro-RO" dirty="0"/>
              <a:t>Realizare a plăților are loc în cadrul aplicației folosind Google </a:t>
            </a:r>
            <a:r>
              <a:rPr lang="ro-RO" dirty="0" err="1"/>
              <a:t>Pay</a:t>
            </a:r>
            <a:r>
              <a:rPr lang="ro-RO" dirty="0"/>
              <a:t> ca transfer virtual și ca plată la POS.</a:t>
            </a:r>
          </a:p>
        </p:txBody>
      </p:sp>
      <p:sp>
        <p:nvSpPr>
          <p:cNvPr id="4" name="Slide Number Placeholder 3">
            <a:extLst>
              <a:ext uri="{FF2B5EF4-FFF2-40B4-BE49-F238E27FC236}">
                <a16:creationId xmlns:a16="http://schemas.microsoft.com/office/drawing/2014/main" id="{8369043C-07A9-B24C-BC52-820BCD824441}"/>
              </a:ext>
            </a:extLst>
          </p:cNvPr>
          <p:cNvSpPr>
            <a:spLocks noGrp="1"/>
          </p:cNvSpPr>
          <p:nvPr>
            <p:ph type="sldNum" sz="quarter" idx="12"/>
          </p:nvPr>
        </p:nvSpPr>
        <p:spPr/>
        <p:txBody>
          <a:bodyPr/>
          <a:lstStyle/>
          <a:p>
            <a:fld id="{BABCF458-AFE6-754E-9B16-FD8D831A10CC}" type="slidenum">
              <a:rPr lang="en-US" smtClean="0"/>
              <a:t>27</a:t>
            </a:fld>
            <a:endParaRPr lang="en-US"/>
          </a:p>
        </p:txBody>
      </p:sp>
    </p:spTree>
    <p:extLst>
      <p:ext uri="{BB962C8B-B14F-4D97-AF65-F5344CB8AC3E}">
        <p14:creationId xmlns:p14="http://schemas.microsoft.com/office/powerpoint/2010/main" val="1968162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C330-E049-4123-8D18-9D7B88EF6106}"/>
              </a:ext>
            </a:extLst>
          </p:cNvPr>
          <p:cNvSpPr>
            <a:spLocks noGrp="1"/>
          </p:cNvSpPr>
          <p:nvPr>
            <p:ph type="title"/>
          </p:nvPr>
        </p:nvSpPr>
        <p:spPr/>
        <p:txBody>
          <a:bodyPr/>
          <a:lstStyle/>
          <a:p>
            <a:r>
              <a:rPr lang="ro-RO" dirty="0"/>
              <a:t>Viitoare îmbunătățiri</a:t>
            </a:r>
          </a:p>
        </p:txBody>
      </p:sp>
      <p:sp>
        <p:nvSpPr>
          <p:cNvPr id="3" name="Content Placeholder 2">
            <a:extLst>
              <a:ext uri="{FF2B5EF4-FFF2-40B4-BE49-F238E27FC236}">
                <a16:creationId xmlns:a16="http://schemas.microsoft.com/office/drawing/2014/main" id="{B694E6D5-D143-42CD-94E3-B95EB2AA5783}"/>
              </a:ext>
            </a:extLst>
          </p:cNvPr>
          <p:cNvSpPr>
            <a:spLocks noGrp="1"/>
          </p:cNvSpPr>
          <p:nvPr>
            <p:ph idx="1"/>
          </p:nvPr>
        </p:nvSpPr>
        <p:spPr>
          <a:xfrm>
            <a:off x="677334" y="2703514"/>
            <a:ext cx="8596668" cy="2449511"/>
          </a:xfrm>
        </p:spPr>
        <p:txBody>
          <a:bodyPr/>
          <a:lstStyle/>
          <a:p>
            <a:pPr>
              <a:lnSpc>
                <a:spcPct val="150000"/>
              </a:lnSpc>
            </a:pPr>
            <a:r>
              <a:rPr lang="ro-RO" dirty="0"/>
              <a:t>QR-Code – pentru înlocuirea </a:t>
            </a:r>
            <a:r>
              <a:rPr lang="ro-RO" dirty="0" err="1"/>
              <a:t>id-ului</a:t>
            </a:r>
            <a:r>
              <a:rPr lang="ro-RO" dirty="0"/>
              <a:t> facturii.</a:t>
            </a:r>
          </a:p>
          <a:p>
            <a:pPr>
              <a:lnSpc>
                <a:spcPct val="150000"/>
              </a:lnSpc>
            </a:pPr>
            <a:r>
              <a:rPr lang="ro-RO" dirty="0"/>
              <a:t>Sistem de creare a unei liste de prieteni și grupuri.</a:t>
            </a:r>
          </a:p>
          <a:p>
            <a:pPr>
              <a:lnSpc>
                <a:spcPct val="150000"/>
              </a:lnSpc>
            </a:pPr>
            <a:r>
              <a:rPr lang="ro-RO" dirty="0"/>
              <a:t>Selectarea de produse în timp real.</a:t>
            </a:r>
          </a:p>
          <a:p>
            <a:pPr>
              <a:lnSpc>
                <a:spcPct val="150000"/>
              </a:lnSpc>
            </a:pPr>
            <a:r>
              <a:rPr lang="ro-RO" dirty="0"/>
              <a:t>Înlocuirea Google Vision cu un sistem specializat pentru bonuri.</a:t>
            </a:r>
          </a:p>
        </p:txBody>
      </p:sp>
      <p:sp>
        <p:nvSpPr>
          <p:cNvPr id="4" name="Slide Number Placeholder 3">
            <a:extLst>
              <a:ext uri="{FF2B5EF4-FFF2-40B4-BE49-F238E27FC236}">
                <a16:creationId xmlns:a16="http://schemas.microsoft.com/office/drawing/2014/main" id="{D913F57C-9846-4473-9318-8D5E1ACAF7C9}"/>
              </a:ext>
            </a:extLst>
          </p:cNvPr>
          <p:cNvSpPr>
            <a:spLocks noGrp="1"/>
          </p:cNvSpPr>
          <p:nvPr>
            <p:ph type="sldNum" sz="quarter" idx="12"/>
          </p:nvPr>
        </p:nvSpPr>
        <p:spPr/>
        <p:txBody>
          <a:bodyPr/>
          <a:lstStyle/>
          <a:p>
            <a:fld id="{BABCF458-AFE6-754E-9B16-FD8D831A10CC}" type="slidenum">
              <a:rPr lang="en-US" smtClean="0"/>
              <a:t>28</a:t>
            </a:fld>
            <a:endParaRPr lang="en-US"/>
          </a:p>
        </p:txBody>
      </p:sp>
    </p:spTree>
    <p:extLst>
      <p:ext uri="{BB962C8B-B14F-4D97-AF65-F5344CB8AC3E}">
        <p14:creationId xmlns:p14="http://schemas.microsoft.com/office/powerpoint/2010/main" val="109030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8093-6499-9F47-954E-82FCD41AA259}"/>
              </a:ext>
            </a:extLst>
          </p:cNvPr>
          <p:cNvSpPr>
            <a:spLocks noGrp="1"/>
          </p:cNvSpPr>
          <p:nvPr>
            <p:ph type="title"/>
          </p:nvPr>
        </p:nvSpPr>
        <p:spPr/>
        <p:txBody>
          <a:bodyPr>
            <a:normAutofit/>
          </a:bodyPr>
          <a:lstStyle/>
          <a:p>
            <a:r>
              <a:rPr lang="ro-RO" sz="3000" dirty="0"/>
              <a:t>Demo</a:t>
            </a:r>
          </a:p>
        </p:txBody>
      </p:sp>
      <p:sp>
        <p:nvSpPr>
          <p:cNvPr id="3" name="Content Placeholder 2">
            <a:extLst>
              <a:ext uri="{FF2B5EF4-FFF2-40B4-BE49-F238E27FC236}">
                <a16:creationId xmlns:a16="http://schemas.microsoft.com/office/drawing/2014/main" id="{11A8D4D3-D213-9444-B436-4595678A74A3}"/>
              </a:ext>
            </a:extLst>
          </p:cNvPr>
          <p:cNvSpPr>
            <a:spLocks noGrp="1"/>
          </p:cNvSpPr>
          <p:nvPr>
            <p:ph idx="1"/>
          </p:nvPr>
        </p:nvSpPr>
        <p:spPr/>
        <p:txBody>
          <a:bodyPr/>
          <a:lstStyle/>
          <a:p>
            <a:pPr marL="0" indent="0" algn="just">
              <a:lnSpc>
                <a:spcPct val="150000"/>
              </a:lnSpc>
              <a:buNone/>
            </a:pPr>
            <a:r>
              <a:rPr lang="ro-RO" dirty="0"/>
              <a:t>În acest demo vă voi prezenta următoarele funcționalități:</a:t>
            </a:r>
          </a:p>
          <a:p>
            <a:pPr algn="just">
              <a:lnSpc>
                <a:spcPct val="150000"/>
              </a:lnSpc>
              <a:buFont typeface="+mj-lt"/>
              <a:buAutoNum type="arabicPeriod"/>
            </a:pPr>
            <a:r>
              <a:rPr lang="ro-RO" dirty="0"/>
              <a:t>Cum se adaugă o factură noua.</a:t>
            </a:r>
          </a:p>
          <a:p>
            <a:pPr algn="just">
              <a:lnSpc>
                <a:spcPct val="150000"/>
              </a:lnSpc>
              <a:buFont typeface="+mj-lt"/>
              <a:buAutoNum type="arabicPeriod"/>
            </a:pPr>
            <a:r>
              <a:rPr lang="ro-RO" dirty="0"/>
              <a:t>Cum se adaugă o persoană la plată.</a:t>
            </a:r>
          </a:p>
          <a:p>
            <a:pPr algn="just">
              <a:lnSpc>
                <a:spcPct val="150000"/>
              </a:lnSpc>
              <a:buFont typeface="+mj-lt"/>
              <a:buAutoNum type="arabicPeriod"/>
            </a:pPr>
            <a:r>
              <a:rPr lang="ro-RO" dirty="0"/>
              <a:t>Cum se selectează produsele.</a:t>
            </a:r>
          </a:p>
          <a:p>
            <a:pPr algn="just">
              <a:lnSpc>
                <a:spcPct val="150000"/>
              </a:lnSpc>
              <a:buFont typeface="+mj-lt"/>
              <a:buAutoNum type="arabicPeriod"/>
            </a:pPr>
            <a:r>
              <a:rPr lang="ro-RO" dirty="0"/>
              <a:t>Cum se realizează plata.</a:t>
            </a:r>
          </a:p>
        </p:txBody>
      </p:sp>
      <p:sp>
        <p:nvSpPr>
          <p:cNvPr id="4" name="Slide Number Placeholder 3">
            <a:extLst>
              <a:ext uri="{FF2B5EF4-FFF2-40B4-BE49-F238E27FC236}">
                <a16:creationId xmlns:a16="http://schemas.microsoft.com/office/drawing/2014/main" id="{CAF15BDC-C60D-EA4B-99E8-A16465AC6982}"/>
              </a:ext>
            </a:extLst>
          </p:cNvPr>
          <p:cNvSpPr>
            <a:spLocks noGrp="1"/>
          </p:cNvSpPr>
          <p:nvPr>
            <p:ph type="sldNum" sz="quarter" idx="12"/>
          </p:nvPr>
        </p:nvSpPr>
        <p:spPr/>
        <p:txBody>
          <a:bodyPr/>
          <a:lstStyle/>
          <a:p>
            <a:fld id="{BABCF458-AFE6-754E-9B16-FD8D831A10CC}" type="slidenum">
              <a:rPr lang="en-US" smtClean="0"/>
              <a:t>29</a:t>
            </a:fld>
            <a:endParaRPr lang="en-US"/>
          </a:p>
        </p:txBody>
      </p:sp>
    </p:spTree>
    <p:extLst>
      <p:ext uri="{BB962C8B-B14F-4D97-AF65-F5344CB8AC3E}">
        <p14:creationId xmlns:p14="http://schemas.microsoft.com/office/powerpoint/2010/main" val="198932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52374-859B-4684-8329-E9DD18DB3BA1}"/>
              </a:ext>
            </a:extLst>
          </p:cNvPr>
          <p:cNvSpPr>
            <a:spLocks noGrp="1"/>
          </p:cNvSpPr>
          <p:nvPr>
            <p:ph type="sldNum" sz="quarter" idx="12"/>
          </p:nvPr>
        </p:nvSpPr>
        <p:spPr/>
        <p:txBody>
          <a:bodyPr/>
          <a:lstStyle/>
          <a:p>
            <a:fld id="{BABCF458-AFE6-754E-9B16-FD8D831A10CC}" type="slidenum">
              <a:rPr lang="en-US" smtClean="0"/>
              <a:t>3</a:t>
            </a:fld>
            <a:endParaRPr lang="en-US"/>
          </a:p>
        </p:txBody>
      </p:sp>
      <p:sp>
        <p:nvSpPr>
          <p:cNvPr id="5" name="Title 1">
            <a:extLst>
              <a:ext uri="{FF2B5EF4-FFF2-40B4-BE49-F238E27FC236}">
                <a16:creationId xmlns:a16="http://schemas.microsoft.com/office/drawing/2014/main" id="{D6D05551-518A-4621-9EF7-A305B0BE0CE0}"/>
              </a:ext>
            </a:extLst>
          </p:cNvPr>
          <p:cNvSpPr>
            <a:spLocks noGrp="1"/>
          </p:cNvSpPr>
          <p:nvPr>
            <p:ph type="title"/>
          </p:nvPr>
        </p:nvSpPr>
        <p:spPr>
          <a:xfrm>
            <a:off x="799254" y="2976880"/>
            <a:ext cx="8596668" cy="1320800"/>
          </a:xfrm>
        </p:spPr>
        <p:txBody>
          <a:bodyPr>
            <a:normAutofit/>
          </a:bodyPr>
          <a:lstStyle/>
          <a:p>
            <a:r>
              <a:rPr lang="ro-RO" sz="4400" dirty="0"/>
              <a:t>Prezentarea problemei</a:t>
            </a:r>
          </a:p>
        </p:txBody>
      </p:sp>
    </p:spTree>
    <p:extLst>
      <p:ext uri="{BB962C8B-B14F-4D97-AF65-F5344CB8AC3E}">
        <p14:creationId xmlns:p14="http://schemas.microsoft.com/office/powerpoint/2010/main" val="4017108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BCAB-58D2-AF44-9E1A-9E66523D5001}"/>
              </a:ext>
            </a:extLst>
          </p:cNvPr>
          <p:cNvSpPr>
            <a:spLocks noGrp="1"/>
          </p:cNvSpPr>
          <p:nvPr>
            <p:ph type="title"/>
          </p:nvPr>
        </p:nvSpPr>
        <p:spPr/>
        <p:txBody>
          <a:bodyPr>
            <a:normAutofit/>
          </a:bodyPr>
          <a:lstStyle/>
          <a:p>
            <a:r>
              <a:rPr lang="ro-RO" sz="3000" dirty="0"/>
              <a:t>Prezentarea problemei</a:t>
            </a:r>
          </a:p>
        </p:txBody>
      </p:sp>
      <p:sp>
        <p:nvSpPr>
          <p:cNvPr id="3" name="Content Placeholder 2">
            <a:extLst>
              <a:ext uri="{FF2B5EF4-FFF2-40B4-BE49-F238E27FC236}">
                <a16:creationId xmlns:a16="http://schemas.microsoft.com/office/drawing/2014/main" id="{603A3F5D-D6DB-C641-99D2-3462C882E598}"/>
              </a:ext>
            </a:extLst>
          </p:cNvPr>
          <p:cNvSpPr>
            <a:spLocks noGrp="1"/>
          </p:cNvSpPr>
          <p:nvPr>
            <p:ph idx="1"/>
          </p:nvPr>
        </p:nvSpPr>
        <p:spPr>
          <a:xfrm>
            <a:off x="677333" y="1696719"/>
            <a:ext cx="9042739" cy="1066801"/>
          </a:xfrm>
        </p:spPr>
        <p:txBody>
          <a:bodyPr>
            <a:normAutofit/>
          </a:bodyPr>
          <a:lstStyle/>
          <a:p>
            <a:pPr marL="0" indent="0" algn="just">
              <a:lnSpc>
                <a:spcPct val="150000"/>
              </a:lnSpc>
              <a:buNone/>
            </a:pPr>
            <a:r>
              <a:rPr lang="ro-RO" dirty="0"/>
              <a:t>	Problema pe care o rezolvă proiectul este cea a </a:t>
            </a:r>
            <a:r>
              <a:rPr lang="en-US" dirty="0"/>
              <a:t>“</a:t>
            </a:r>
            <a:r>
              <a:rPr lang="ro-RO" dirty="0"/>
              <a:t>împărțirii notelor de plată</a:t>
            </a:r>
            <a:r>
              <a:rPr lang="en-US" dirty="0"/>
              <a:t>”. </a:t>
            </a:r>
            <a:r>
              <a:rPr lang="en-US" dirty="0" err="1"/>
              <a:t>Ea</a:t>
            </a:r>
            <a:r>
              <a:rPr lang="en-US" dirty="0"/>
              <a:t> </a:t>
            </a:r>
            <a:r>
              <a:rPr lang="en-US" dirty="0" err="1"/>
              <a:t>este</a:t>
            </a:r>
            <a:r>
              <a:rPr lang="en-US" dirty="0"/>
              <a:t> o problem</a:t>
            </a:r>
            <a:r>
              <a:rPr lang="ro-RO" dirty="0"/>
              <a:t>ă atunci când</a:t>
            </a:r>
            <a:r>
              <a:rPr lang="en-US" dirty="0"/>
              <a:t>:</a:t>
            </a:r>
          </a:p>
          <a:p>
            <a:pPr algn="just"/>
            <a:endParaRPr lang="ro-RO" sz="1600" dirty="0"/>
          </a:p>
        </p:txBody>
      </p:sp>
      <p:sp>
        <p:nvSpPr>
          <p:cNvPr id="4" name="Slide Number Placeholder 3">
            <a:extLst>
              <a:ext uri="{FF2B5EF4-FFF2-40B4-BE49-F238E27FC236}">
                <a16:creationId xmlns:a16="http://schemas.microsoft.com/office/drawing/2014/main" id="{ED0548AB-5DCB-5C40-B205-CB457E53554A}"/>
              </a:ext>
            </a:extLst>
          </p:cNvPr>
          <p:cNvSpPr>
            <a:spLocks noGrp="1"/>
          </p:cNvSpPr>
          <p:nvPr>
            <p:ph type="sldNum" sz="quarter" idx="12"/>
          </p:nvPr>
        </p:nvSpPr>
        <p:spPr/>
        <p:txBody>
          <a:bodyPr/>
          <a:lstStyle/>
          <a:p>
            <a:fld id="{BABCF458-AFE6-754E-9B16-FD8D831A10CC}" type="slidenum">
              <a:rPr lang="en-US" smtClean="0"/>
              <a:t>4</a:t>
            </a:fld>
            <a:endParaRPr lang="en-US" dirty="0"/>
          </a:p>
        </p:txBody>
      </p:sp>
      <p:sp>
        <p:nvSpPr>
          <p:cNvPr id="7" name="Content Placeholder 2">
            <a:extLst>
              <a:ext uri="{FF2B5EF4-FFF2-40B4-BE49-F238E27FC236}">
                <a16:creationId xmlns:a16="http://schemas.microsoft.com/office/drawing/2014/main" id="{07718CA6-BC8F-4D03-85A5-3F4E8E5B0DEA}"/>
              </a:ext>
            </a:extLst>
          </p:cNvPr>
          <p:cNvSpPr txBox="1">
            <a:spLocks/>
          </p:cNvSpPr>
          <p:nvPr/>
        </p:nvSpPr>
        <p:spPr>
          <a:xfrm>
            <a:off x="677333" y="2946400"/>
            <a:ext cx="5835227" cy="2672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ro-RO" dirty="0"/>
              <a:t>Grupul </a:t>
            </a:r>
            <a:r>
              <a:rPr lang="en-US" dirty="0" err="1"/>
              <a:t>este</a:t>
            </a:r>
            <a:r>
              <a:rPr lang="en-US" dirty="0"/>
              <a:t> </a:t>
            </a:r>
            <a:r>
              <a:rPr lang="en-US" dirty="0" err="1"/>
              <a:t>mai</a:t>
            </a:r>
            <a:r>
              <a:rPr lang="en-US" dirty="0"/>
              <a:t> mare de </a:t>
            </a:r>
            <a:r>
              <a:rPr lang="en-US" dirty="0" err="1"/>
              <a:t>trei</a:t>
            </a:r>
            <a:r>
              <a:rPr lang="en-US" dirty="0"/>
              <a:t> </a:t>
            </a:r>
            <a:r>
              <a:rPr lang="en-US" dirty="0" err="1"/>
              <a:t>perso</a:t>
            </a:r>
            <a:r>
              <a:rPr lang="ro-RO" dirty="0" err="1"/>
              <a:t>ane</a:t>
            </a:r>
            <a:r>
              <a:rPr lang="ro-RO" dirty="0"/>
              <a:t>.</a:t>
            </a:r>
            <a:endParaRPr lang="en-US" dirty="0"/>
          </a:p>
        </p:txBody>
      </p:sp>
      <p:pic>
        <p:nvPicPr>
          <p:cNvPr id="8" name="Picture 7">
            <a:extLst>
              <a:ext uri="{FF2B5EF4-FFF2-40B4-BE49-F238E27FC236}">
                <a16:creationId xmlns:a16="http://schemas.microsoft.com/office/drawing/2014/main" id="{021305D5-F16F-4EDB-A022-C1DE6170993D}"/>
              </a:ext>
            </a:extLst>
          </p:cNvPr>
          <p:cNvPicPr>
            <a:picLocks noChangeAspect="1"/>
          </p:cNvPicPr>
          <p:nvPr/>
        </p:nvPicPr>
        <p:blipFill>
          <a:blip r:embed="rId3"/>
          <a:srcRect/>
          <a:stretch/>
        </p:blipFill>
        <p:spPr>
          <a:xfrm>
            <a:off x="6361475" y="2780849"/>
            <a:ext cx="4864775" cy="32431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3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BCAB-58D2-AF44-9E1A-9E66523D5001}"/>
              </a:ext>
            </a:extLst>
          </p:cNvPr>
          <p:cNvSpPr>
            <a:spLocks noGrp="1"/>
          </p:cNvSpPr>
          <p:nvPr>
            <p:ph type="title"/>
          </p:nvPr>
        </p:nvSpPr>
        <p:spPr/>
        <p:txBody>
          <a:bodyPr>
            <a:normAutofit/>
          </a:bodyPr>
          <a:lstStyle/>
          <a:p>
            <a:r>
              <a:rPr lang="ro-RO" sz="3000" dirty="0"/>
              <a:t>Prezentarea problemei</a:t>
            </a:r>
          </a:p>
        </p:txBody>
      </p:sp>
      <p:sp>
        <p:nvSpPr>
          <p:cNvPr id="3" name="Content Placeholder 2">
            <a:extLst>
              <a:ext uri="{FF2B5EF4-FFF2-40B4-BE49-F238E27FC236}">
                <a16:creationId xmlns:a16="http://schemas.microsoft.com/office/drawing/2014/main" id="{603A3F5D-D6DB-C641-99D2-3462C882E598}"/>
              </a:ext>
            </a:extLst>
          </p:cNvPr>
          <p:cNvSpPr>
            <a:spLocks noGrp="1"/>
          </p:cNvSpPr>
          <p:nvPr>
            <p:ph idx="1"/>
          </p:nvPr>
        </p:nvSpPr>
        <p:spPr>
          <a:xfrm>
            <a:off x="677333" y="1696719"/>
            <a:ext cx="9042739" cy="1066801"/>
          </a:xfrm>
        </p:spPr>
        <p:txBody>
          <a:bodyPr>
            <a:normAutofit/>
          </a:bodyPr>
          <a:lstStyle/>
          <a:p>
            <a:pPr marL="0" indent="0" algn="just">
              <a:lnSpc>
                <a:spcPct val="150000"/>
              </a:lnSpc>
              <a:buNone/>
            </a:pPr>
            <a:r>
              <a:rPr lang="ro-RO" dirty="0"/>
              <a:t>	Problema pe care o rezolvă proiectul este cea a </a:t>
            </a:r>
            <a:r>
              <a:rPr lang="en-US" dirty="0"/>
              <a:t>“</a:t>
            </a:r>
            <a:r>
              <a:rPr lang="ro-RO" dirty="0"/>
              <a:t>împărțirii notelor de plată</a:t>
            </a:r>
            <a:r>
              <a:rPr lang="en-US" dirty="0"/>
              <a:t>”. </a:t>
            </a:r>
            <a:r>
              <a:rPr lang="en-US" dirty="0" err="1"/>
              <a:t>Ea</a:t>
            </a:r>
            <a:r>
              <a:rPr lang="en-US" dirty="0"/>
              <a:t> </a:t>
            </a:r>
            <a:r>
              <a:rPr lang="en-US" dirty="0" err="1"/>
              <a:t>este</a:t>
            </a:r>
            <a:r>
              <a:rPr lang="en-US" dirty="0"/>
              <a:t> o problem</a:t>
            </a:r>
            <a:r>
              <a:rPr lang="ro-RO" dirty="0"/>
              <a:t>ă atunci când</a:t>
            </a:r>
            <a:r>
              <a:rPr lang="en-US" dirty="0"/>
              <a:t>:</a:t>
            </a:r>
          </a:p>
          <a:p>
            <a:pPr algn="just"/>
            <a:endParaRPr lang="ro-RO" sz="1600" dirty="0"/>
          </a:p>
        </p:txBody>
      </p:sp>
      <p:sp>
        <p:nvSpPr>
          <p:cNvPr id="4" name="Slide Number Placeholder 3">
            <a:extLst>
              <a:ext uri="{FF2B5EF4-FFF2-40B4-BE49-F238E27FC236}">
                <a16:creationId xmlns:a16="http://schemas.microsoft.com/office/drawing/2014/main" id="{ED0548AB-5DCB-5C40-B205-CB457E53554A}"/>
              </a:ext>
            </a:extLst>
          </p:cNvPr>
          <p:cNvSpPr>
            <a:spLocks noGrp="1"/>
          </p:cNvSpPr>
          <p:nvPr>
            <p:ph type="sldNum" sz="quarter" idx="12"/>
          </p:nvPr>
        </p:nvSpPr>
        <p:spPr/>
        <p:txBody>
          <a:bodyPr/>
          <a:lstStyle/>
          <a:p>
            <a:fld id="{BABCF458-AFE6-754E-9B16-FD8D831A10CC}" type="slidenum">
              <a:rPr lang="en-US" smtClean="0"/>
              <a:t>5</a:t>
            </a:fld>
            <a:endParaRPr lang="en-US" dirty="0"/>
          </a:p>
        </p:txBody>
      </p:sp>
      <p:sp>
        <p:nvSpPr>
          <p:cNvPr id="7" name="Content Placeholder 2">
            <a:extLst>
              <a:ext uri="{FF2B5EF4-FFF2-40B4-BE49-F238E27FC236}">
                <a16:creationId xmlns:a16="http://schemas.microsoft.com/office/drawing/2014/main" id="{07718CA6-BC8F-4D03-85A5-3F4E8E5B0DEA}"/>
              </a:ext>
            </a:extLst>
          </p:cNvPr>
          <p:cNvSpPr txBox="1">
            <a:spLocks/>
          </p:cNvSpPr>
          <p:nvPr/>
        </p:nvSpPr>
        <p:spPr>
          <a:xfrm>
            <a:off x="677333" y="2946400"/>
            <a:ext cx="5835227" cy="2672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ro-RO" dirty="0"/>
              <a:t>Grupul </a:t>
            </a:r>
            <a:r>
              <a:rPr lang="en-US" dirty="0" err="1"/>
              <a:t>este</a:t>
            </a:r>
            <a:r>
              <a:rPr lang="en-US" dirty="0"/>
              <a:t> </a:t>
            </a:r>
            <a:r>
              <a:rPr lang="en-US" dirty="0" err="1"/>
              <a:t>mai</a:t>
            </a:r>
            <a:r>
              <a:rPr lang="en-US" dirty="0"/>
              <a:t> mare de </a:t>
            </a:r>
            <a:r>
              <a:rPr lang="en-US" dirty="0" err="1"/>
              <a:t>trei</a:t>
            </a:r>
            <a:r>
              <a:rPr lang="en-US" dirty="0"/>
              <a:t> </a:t>
            </a:r>
            <a:r>
              <a:rPr lang="en-US" dirty="0" err="1"/>
              <a:t>perso</a:t>
            </a:r>
            <a:r>
              <a:rPr lang="ro-RO" dirty="0" err="1"/>
              <a:t>ane</a:t>
            </a:r>
            <a:r>
              <a:rPr lang="ro-RO" dirty="0"/>
              <a:t>.</a:t>
            </a:r>
            <a:endParaRPr lang="en-US" dirty="0"/>
          </a:p>
          <a:p>
            <a:pPr algn="just">
              <a:lnSpc>
                <a:spcPct val="150000"/>
              </a:lnSpc>
            </a:pPr>
            <a:r>
              <a:rPr lang="ro-RO" dirty="0"/>
              <a:t>Vine nota de plată și toți vor să vadă bonul pentru a-și calcula suma totală.</a:t>
            </a:r>
          </a:p>
        </p:txBody>
      </p:sp>
      <p:pic>
        <p:nvPicPr>
          <p:cNvPr id="8" name="Picture 7">
            <a:extLst>
              <a:ext uri="{FF2B5EF4-FFF2-40B4-BE49-F238E27FC236}">
                <a16:creationId xmlns:a16="http://schemas.microsoft.com/office/drawing/2014/main" id="{021305D5-F16F-4EDB-A022-C1DE6170993D}"/>
              </a:ext>
            </a:extLst>
          </p:cNvPr>
          <p:cNvPicPr>
            <a:picLocks noChangeAspect="1"/>
          </p:cNvPicPr>
          <p:nvPr/>
        </p:nvPicPr>
        <p:blipFill>
          <a:blip r:embed="rId3"/>
          <a:stretch>
            <a:fillRect/>
          </a:stretch>
        </p:blipFill>
        <p:spPr>
          <a:xfrm>
            <a:off x="6722417" y="2798179"/>
            <a:ext cx="5013867" cy="2820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00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BCAB-58D2-AF44-9E1A-9E66523D5001}"/>
              </a:ext>
            </a:extLst>
          </p:cNvPr>
          <p:cNvSpPr>
            <a:spLocks noGrp="1"/>
          </p:cNvSpPr>
          <p:nvPr>
            <p:ph type="title"/>
          </p:nvPr>
        </p:nvSpPr>
        <p:spPr/>
        <p:txBody>
          <a:bodyPr>
            <a:normAutofit/>
          </a:bodyPr>
          <a:lstStyle/>
          <a:p>
            <a:r>
              <a:rPr lang="ro-RO" sz="3000" dirty="0"/>
              <a:t>Prezentarea problemei</a:t>
            </a:r>
          </a:p>
        </p:txBody>
      </p:sp>
      <p:sp>
        <p:nvSpPr>
          <p:cNvPr id="3" name="Content Placeholder 2">
            <a:extLst>
              <a:ext uri="{FF2B5EF4-FFF2-40B4-BE49-F238E27FC236}">
                <a16:creationId xmlns:a16="http://schemas.microsoft.com/office/drawing/2014/main" id="{603A3F5D-D6DB-C641-99D2-3462C882E598}"/>
              </a:ext>
            </a:extLst>
          </p:cNvPr>
          <p:cNvSpPr>
            <a:spLocks noGrp="1"/>
          </p:cNvSpPr>
          <p:nvPr>
            <p:ph idx="1"/>
          </p:nvPr>
        </p:nvSpPr>
        <p:spPr>
          <a:xfrm>
            <a:off x="677333" y="1696719"/>
            <a:ext cx="9042739" cy="1066801"/>
          </a:xfrm>
        </p:spPr>
        <p:txBody>
          <a:bodyPr>
            <a:normAutofit/>
          </a:bodyPr>
          <a:lstStyle/>
          <a:p>
            <a:pPr marL="0" indent="0" algn="just">
              <a:lnSpc>
                <a:spcPct val="150000"/>
              </a:lnSpc>
              <a:buNone/>
            </a:pPr>
            <a:r>
              <a:rPr lang="ro-RO" dirty="0"/>
              <a:t>	Problema pe care o rezolvă proiectul este cea a </a:t>
            </a:r>
            <a:r>
              <a:rPr lang="en-US" dirty="0"/>
              <a:t>“</a:t>
            </a:r>
            <a:r>
              <a:rPr lang="ro-RO" dirty="0"/>
              <a:t>împărțirii notelor de plată</a:t>
            </a:r>
            <a:r>
              <a:rPr lang="en-US" dirty="0"/>
              <a:t>”. </a:t>
            </a:r>
            <a:r>
              <a:rPr lang="en-US" dirty="0" err="1"/>
              <a:t>Ea</a:t>
            </a:r>
            <a:r>
              <a:rPr lang="en-US" dirty="0"/>
              <a:t> </a:t>
            </a:r>
            <a:r>
              <a:rPr lang="en-US" dirty="0" err="1"/>
              <a:t>este</a:t>
            </a:r>
            <a:r>
              <a:rPr lang="en-US" dirty="0"/>
              <a:t> o problem</a:t>
            </a:r>
            <a:r>
              <a:rPr lang="ro-RO" dirty="0"/>
              <a:t>ă atunci când</a:t>
            </a:r>
            <a:r>
              <a:rPr lang="en-US" dirty="0"/>
              <a:t>:</a:t>
            </a:r>
          </a:p>
          <a:p>
            <a:pPr algn="just"/>
            <a:endParaRPr lang="ro-RO" sz="1600" dirty="0"/>
          </a:p>
        </p:txBody>
      </p:sp>
      <p:sp>
        <p:nvSpPr>
          <p:cNvPr id="4" name="Slide Number Placeholder 3">
            <a:extLst>
              <a:ext uri="{FF2B5EF4-FFF2-40B4-BE49-F238E27FC236}">
                <a16:creationId xmlns:a16="http://schemas.microsoft.com/office/drawing/2014/main" id="{ED0548AB-5DCB-5C40-B205-CB457E53554A}"/>
              </a:ext>
            </a:extLst>
          </p:cNvPr>
          <p:cNvSpPr>
            <a:spLocks noGrp="1"/>
          </p:cNvSpPr>
          <p:nvPr>
            <p:ph type="sldNum" sz="quarter" idx="12"/>
          </p:nvPr>
        </p:nvSpPr>
        <p:spPr/>
        <p:txBody>
          <a:bodyPr/>
          <a:lstStyle/>
          <a:p>
            <a:fld id="{BABCF458-AFE6-754E-9B16-FD8D831A10CC}" type="slidenum">
              <a:rPr lang="en-US" smtClean="0"/>
              <a:t>6</a:t>
            </a:fld>
            <a:endParaRPr lang="en-US" dirty="0"/>
          </a:p>
        </p:txBody>
      </p:sp>
      <p:sp>
        <p:nvSpPr>
          <p:cNvPr id="7" name="Content Placeholder 2">
            <a:extLst>
              <a:ext uri="{FF2B5EF4-FFF2-40B4-BE49-F238E27FC236}">
                <a16:creationId xmlns:a16="http://schemas.microsoft.com/office/drawing/2014/main" id="{07718CA6-BC8F-4D03-85A5-3F4E8E5B0DEA}"/>
              </a:ext>
            </a:extLst>
          </p:cNvPr>
          <p:cNvSpPr txBox="1">
            <a:spLocks/>
          </p:cNvSpPr>
          <p:nvPr/>
        </p:nvSpPr>
        <p:spPr>
          <a:xfrm>
            <a:off x="677333" y="2946400"/>
            <a:ext cx="5835227" cy="2672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ro-RO" dirty="0"/>
              <a:t>Grupul </a:t>
            </a:r>
            <a:r>
              <a:rPr lang="en-US" dirty="0" err="1"/>
              <a:t>este</a:t>
            </a:r>
            <a:r>
              <a:rPr lang="en-US" dirty="0"/>
              <a:t> </a:t>
            </a:r>
            <a:r>
              <a:rPr lang="en-US" dirty="0" err="1"/>
              <a:t>mai</a:t>
            </a:r>
            <a:r>
              <a:rPr lang="en-US" dirty="0"/>
              <a:t> mare de </a:t>
            </a:r>
            <a:r>
              <a:rPr lang="en-US" dirty="0" err="1"/>
              <a:t>trei</a:t>
            </a:r>
            <a:r>
              <a:rPr lang="en-US" dirty="0"/>
              <a:t> </a:t>
            </a:r>
            <a:r>
              <a:rPr lang="en-US" dirty="0" err="1"/>
              <a:t>perso</a:t>
            </a:r>
            <a:r>
              <a:rPr lang="ro-RO" dirty="0" err="1"/>
              <a:t>ane</a:t>
            </a:r>
            <a:r>
              <a:rPr lang="ro-RO" dirty="0"/>
              <a:t>.</a:t>
            </a:r>
            <a:endParaRPr lang="en-US" dirty="0"/>
          </a:p>
          <a:p>
            <a:pPr algn="just">
              <a:lnSpc>
                <a:spcPct val="150000"/>
              </a:lnSpc>
            </a:pPr>
            <a:r>
              <a:rPr lang="ro-RO" dirty="0"/>
              <a:t>Vine nota de plată și toți vor să vadă bonul pentru a-și calcula suma totală.</a:t>
            </a:r>
          </a:p>
          <a:p>
            <a:pPr algn="just">
              <a:lnSpc>
                <a:spcPct val="150000"/>
              </a:lnSpc>
            </a:pPr>
            <a:r>
              <a:rPr lang="ro-RO" dirty="0"/>
              <a:t>Există persoane care nu au suma exactă de plată.</a:t>
            </a:r>
          </a:p>
        </p:txBody>
      </p:sp>
      <p:pic>
        <p:nvPicPr>
          <p:cNvPr id="8" name="Picture 7">
            <a:extLst>
              <a:ext uri="{FF2B5EF4-FFF2-40B4-BE49-F238E27FC236}">
                <a16:creationId xmlns:a16="http://schemas.microsoft.com/office/drawing/2014/main" id="{021305D5-F16F-4EDB-A022-C1DE6170993D}"/>
              </a:ext>
            </a:extLst>
          </p:cNvPr>
          <p:cNvPicPr>
            <a:picLocks noChangeAspect="1"/>
          </p:cNvPicPr>
          <p:nvPr/>
        </p:nvPicPr>
        <p:blipFill>
          <a:blip r:embed="rId3"/>
          <a:srcRect/>
          <a:stretch/>
        </p:blipFill>
        <p:spPr>
          <a:xfrm>
            <a:off x="7014909" y="2763520"/>
            <a:ext cx="4227116" cy="2820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443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F96B97-28D3-49C4-AC02-94F866555C7F}"/>
              </a:ext>
            </a:extLst>
          </p:cNvPr>
          <p:cNvSpPr>
            <a:spLocks noGrp="1"/>
          </p:cNvSpPr>
          <p:nvPr>
            <p:ph type="sldNum" sz="quarter" idx="12"/>
          </p:nvPr>
        </p:nvSpPr>
        <p:spPr/>
        <p:txBody>
          <a:bodyPr/>
          <a:lstStyle/>
          <a:p>
            <a:fld id="{BABCF458-AFE6-754E-9B16-FD8D831A10CC}" type="slidenum">
              <a:rPr lang="en-US" smtClean="0"/>
              <a:t>7</a:t>
            </a:fld>
            <a:endParaRPr lang="en-US"/>
          </a:p>
        </p:txBody>
      </p:sp>
      <p:sp>
        <p:nvSpPr>
          <p:cNvPr id="5" name="Title 1">
            <a:extLst>
              <a:ext uri="{FF2B5EF4-FFF2-40B4-BE49-F238E27FC236}">
                <a16:creationId xmlns:a16="http://schemas.microsoft.com/office/drawing/2014/main" id="{0CFF25D2-9385-411E-A0A0-EC946A65DCCA}"/>
              </a:ext>
            </a:extLst>
          </p:cNvPr>
          <p:cNvSpPr>
            <a:spLocks noGrp="1"/>
          </p:cNvSpPr>
          <p:nvPr>
            <p:ph type="title"/>
          </p:nvPr>
        </p:nvSpPr>
        <p:spPr>
          <a:xfrm>
            <a:off x="799254" y="2976880"/>
            <a:ext cx="8596668" cy="1320800"/>
          </a:xfrm>
        </p:spPr>
        <p:txBody>
          <a:bodyPr>
            <a:normAutofit/>
          </a:bodyPr>
          <a:lstStyle/>
          <a:p>
            <a:r>
              <a:rPr lang="ro-RO" sz="4400" dirty="0"/>
              <a:t>Soluția propusă</a:t>
            </a:r>
          </a:p>
        </p:txBody>
      </p:sp>
    </p:spTree>
    <p:extLst>
      <p:ext uri="{BB962C8B-B14F-4D97-AF65-F5344CB8AC3E}">
        <p14:creationId xmlns:p14="http://schemas.microsoft.com/office/powerpoint/2010/main" val="3058737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B0CA-D257-4B4E-9553-8015B2C8540E}"/>
              </a:ext>
            </a:extLst>
          </p:cNvPr>
          <p:cNvSpPr>
            <a:spLocks noGrp="1"/>
          </p:cNvSpPr>
          <p:nvPr>
            <p:ph type="title"/>
          </p:nvPr>
        </p:nvSpPr>
        <p:spPr/>
        <p:txBody>
          <a:bodyPr>
            <a:normAutofit/>
          </a:bodyPr>
          <a:lstStyle/>
          <a:p>
            <a:r>
              <a:rPr lang="ro-RO" sz="3000" dirty="0"/>
              <a:t>Soluția propusă</a:t>
            </a:r>
          </a:p>
        </p:txBody>
      </p:sp>
      <p:sp>
        <p:nvSpPr>
          <p:cNvPr id="3" name="Content Placeholder 2">
            <a:extLst>
              <a:ext uri="{FF2B5EF4-FFF2-40B4-BE49-F238E27FC236}">
                <a16:creationId xmlns:a16="http://schemas.microsoft.com/office/drawing/2014/main" id="{52068F97-587A-8D49-8016-7B5D338DEAD5}"/>
              </a:ext>
            </a:extLst>
          </p:cNvPr>
          <p:cNvSpPr>
            <a:spLocks noGrp="1"/>
          </p:cNvSpPr>
          <p:nvPr>
            <p:ph idx="1"/>
          </p:nvPr>
        </p:nvSpPr>
        <p:spPr/>
        <p:txBody>
          <a:bodyPr vert="horz">
            <a:normAutofit/>
          </a:bodyPr>
          <a:lstStyle/>
          <a:p>
            <a:pPr marL="0" indent="0" algn="just">
              <a:lnSpc>
                <a:spcPct val="150000"/>
              </a:lnSpc>
              <a:buNone/>
            </a:pPr>
            <a:r>
              <a:rPr lang="ro-RO" dirty="0"/>
              <a:t>	Am propus aplicația Mobile Bill </a:t>
            </a:r>
            <a:r>
              <a:rPr lang="ro-RO" dirty="0" err="1"/>
              <a:t>Splitter</a:t>
            </a:r>
            <a:r>
              <a:rPr lang="ro-RO" dirty="0"/>
              <a:t> în care găsim următoarele funcționalități</a:t>
            </a:r>
            <a:r>
              <a:rPr lang="en-US" dirty="0"/>
              <a:t>:</a:t>
            </a:r>
            <a:endParaRPr lang="ro-RO" dirty="0"/>
          </a:p>
          <a:p>
            <a:pPr algn="just">
              <a:lnSpc>
                <a:spcPct val="150000"/>
              </a:lnSpc>
              <a:buFont typeface="+mj-lt"/>
              <a:buAutoNum type="arabicPeriod"/>
            </a:pPr>
            <a:r>
              <a:rPr lang="ro-RO" dirty="0"/>
              <a:t>Extragerea automată a datelor de pe bon.</a:t>
            </a:r>
            <a:endParaRPr lang="en-US" dirty="0"/>
          </a:p>
          <a:p>
            <a:pPr algn="just">
              <a:lnSpc>
                <a:spcPct val="150000"/>
              </a:lnSpc>
              <a:buFont typeface="+mj-lt"/>
              <a:buAutoNum type="arabicPeriod"/>
            </a:pPr>
            <a:r>
              <a:rPr lang="ro-RO" dirty="0"/>
              <a:t>Implicarea persoanelor în selecție.</a:t>
            </a:r>
          </a:p>
          <a:p>
            <a:pPr algn="just">
              <a:lnSpc>
                <a:spcPct val="150000"/>
              </a:lnSpc>
              <a:buFont typeface="+mj-lt"/>
              <a:buAutoNum type="arabicPeriod"/>
            </a:pPr>
            <a:r>
              <a:rPr lang="ro-RO" dirty="0"/>
              <a:t>Realizarea plăților din aplicație.</a:t>
            </a:r>
            <a:endParaRPr lang="en-US" dirty="0"/>
          </a:p>
          <a:p>
            <a:pPr algn="just">
              <a:lnSpc>
                <a:spcPct val="150000"/>
              </a:lnSpc>
              <a:buFont typeface="+mj-lt"/>
              <a:buAutoNum type="arabicPeriod"/>
            </a:pPr>
            <a:r>
              <a:rPr lang="ro-RO" dirty="0"/>
              <a:t>Managementul plăților.</a:t>
            </a:r>
          </a:p>
        </p:txBody>
      </p:sp>
      <p:sp>
        <p:nvSpPr>
          <p:cNvPr id="4" name="Slide Number Placeholder 3">
            <a:extLst>
              <a:ext uri="{FF2B5EF4-FFF2-40B4-BE49-F238E27FC236}">
                <a16:creationId xmlns:a16="http://schemas.microsoft.com/office/drawing/2014/main" id="{D80B48A6-14F4-854A-A362-A54BCCF9EFBB}"/>
              </a:ext>
            </a:extLst>
          </p:cNvPr>
          <p:cNvSpPr>
            <a:spLocks noGrp="1"/>
          </p:cNvSpPr>
          <p:nvPr>
            <p:ph type="sldNum" sz="quarter" idx="12"/>
          </p:nvPr>
        </p:nvSpPr>
        <p:spPr/>
        <p:txBody>
          <a:bodyPr/>
          <a:lstStyle/>
          <a:p>
            <a:fld id="{BABCF458-AFE6-754E-9B16-FD8D831A10CC}" type="slidenum">
              <a:rPr lang="en-US" smtClean="0"/>
              <a:t>8</a:t>
            </a:fld>
            <a:endParaRPr lang="en-US"/>
          </a:p>
        </p:txBody>
      </p:sp>
      <p:pic>
        <p:nvPicPr>
          <p:cNvPr id="6" name="Picture 5">
            <a:extLst>
              <a:ext uri="{FF2B5EF4-FFF2-40B4-BE49-F238E27FC236}">
                <a16:creationId xmlns:a16="http://schemas.microsoft.com/office/drawing/2014/main" id="{5D24676E-52CB-4BB5-B192-55E6D4DD7F1C}"/>
              </a:ext>
            </a:extLst>
          </p:cNvPr>
          <p:cNvPicPr>
            <a:picLocks noChangeAspect="1"/>
          </p:cNvPicPr>
          <p:nvPr/>
        </p:nvPicPr>
        <p:blipFill>
          <a:blip r:embed="rId3"/>
          <a:stretch>
            <a:fillRect/>
          </a:stretch>
        </p:blipFill>
        <p:spPr>
          <a:xfrm>
            <a:off x="6528736" y="2783812"/>
            <a:ext cx="1697259" cy="3257550"/>
          </a:xfrm>
          <a:prstGeom prst="rect">
            <a:avLst/>
          </a:prstGeom>
        </p:spPr>
      </p:pic>
    </p:spTree>
    <p:extLst>
      <p:ext uri="{BB962C8B-B14F-4D97-AF65-F5344CB8AC3E}">
        <p14:creationId xmlns:p14="http://schemas.microsoft.com/office/powerpoint/2010/main" val="61323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42BF-E9DC-4A32-ACA6-C39E3F0CD7A9}"/>
              </a:ext>
            </a:extLst>
          </p:cNvPr>
          <p:cNvSpPr>
            <a:spLocks noGrp="1"/>
          </p:cNvSpPr>
          <p:nvPr>
            <p:ph type="title"/>
          </p:nvPr>
        </p:nvSpPr>
        <p:spPr/>
        <p:txBody>
          <a:bodyPr/>
          <a:lstStyle/>
          <a:p>
            <a:r>
              <a:rPr lang="ro-RO" dirty="0"/>
              <a:t>Arhitectura aplicației</a:t>
            </a:r>
          </a:p>
        </p:txBody>
      </p:sp>
      <p:sp>
        <p:nvSpPr>
          <p:cNvPr id="4" name="Slide Number Placeholder 3">
            <a:extLst>
              <a:ext uri="{FF2B5EF4-FFF2-40B4-BE49-F238E27FC236}">
                <a16:creationId xmlns:a16="http://schemas.microsoft.com/office/drawing/2014/main" id="{2EAC411F-D2DA-400B-B43D-97DD3DBBB81E}"/>
              </a:ext>
            </a:extLst>
          </p:cNvPr>
          <p:cNvSpPr>
            <a:spLocks noGrp="1"/>
          </p:cNvSpPr>
          <p:nvPr>
            <p:ph type="sldNum" sz="quarter" idx="12"/>
          </p:nvPr>
        </p:nvSpPr>
        <p:spPr/>
        <p:txBody>
          <a:bodyPr/>
          <a:lstStyle/>
          <a:p>
            <a:fld id="{BABCF458-AFE6-754E-9B16-FD8D831A10CC}" type="slidenum">
              <a:rPr lang="en-US" smtClean="0"/>
              <a:t>9</a:t>
            </a:fld>
            <a:endParaRPr lang="en-US"/>
          </a:p>
        </p:txBody>
      </p:sp>
      <p:sp>
        <p:nvSpPr>
          <p:cNvPr id="5" name="Content Placeholder 2">
            <a:extLst>
              <a:ext uri="{FF2B5EF4-FFF2-40B4-BE49-F238E27FC236}">
                <a16:creationId xmlns:a16="http://schemas.microsoft.com/office/drawing/2014/main" id="{97701C3A-8E46-48EE-A954-EF86D5AD90F9}"/>
              </a:ext>
            </a:extLst>
          </p:cNvPr>
          <p:cNvSpPr txBox="1">
            <a:spLocks noGrp="1"/>
          </p:cNvSpPr>
          <p:nvPr>
            <p:ph idx="1"/>
          </p:nvPr>
        </p:nvSpPr>
        <p:spPr>
          <a:xfrm>
            <a:off x="850583" y="2045162"/>
            <a:ext cx="8596312" cy="3881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Font typeface="Wingdings 3" charset="2"/>
              <a:buNone/>
            </a:pPr>
            <a:r>
              <a:rPr lang="en-US" dirty="0"/>
              <a:t>P</a:t>
            </a:r>
            <a:r>
              <a:rPr lang="ro-RO" dirty="0" err="1"/>
              <a:t>roiectul</a:t>
            </a:r>
            <a:r>
              <a:rPr lang="ro-RO" dirty="0"/>
              <a:t> are urătoarele componente</a:t>
            </a:r>
            <a:r>
              <a:rPr lang="en-US" dirty="0"/>
              <a:t>:</a:t>
            </a:r>
          </a:p>
          <a:p>
            <a:pPr algn="just">
              <a:lnSpc>
                <a:spcPct val="150000"/>
              </a:lnSpc>
            </a:pPr>
            <a:r>
              <a:rPr lang="ro-RO" dirty="0"/>
              <a:t>Mobile Bill </a:t>
            </a:r>
            <a:r>
              <a:rPr lang="ro-RO" dirty="0" err="1"/>
              <a:t>Splitter</a:t>
            </a:r>
            <a:r>
              <a:rPr lang="ro-RO" dirty="0"/>
              <a:t> – aplicația android pentru interacțiunea cu utilizatorul.</a:t>
            </a:r>
          </a:p>
          <a:p>
            <a:pPr algn="just">
              <a:lnSpc>
                <a:spcPct val="150000"/>
              </a:lnSpc>
            </a:pPr>
            <a:r>
              <a:rPr lang="ro-RO" dirty="0"/>
              <a:t>MBS Server – serverul aplicației care actualizează baza de date.</a:t>
            </a:r>
          </a:p>
          <a:p>
            <a:pPr algn="just">
              <a:lnSpc>
                <a:spcPct val="150000"/>
              </a:lnSpc>
            </a:pPr>
            <a:r>
              <a:rPr lang="ro-RO" dirty="0"/>
              <a:t>Google Vision – folosit pentru obținerea textului din imagini.</a:t>
            </a:r>
          </a:p>
          <a:p>
            <a:pPr algn="just">
              <a:lnSpc>
                <a:spcPct val="150000"/>
              </a:lnSpc>
            </a:pPr>
            <a:r>
              <a:rPr lang="ro-RO" dirty="0"/>
              <a:t>Google </a:t>
            </a:r>
            <a:r>
              <a:rPr lang="ro-RO" dirty="0" err="1"/>
              <a:t>Pay</a:t>
            </a:r>
            <a:r>
              <a:rPr lang="ro-RO" dirty="0"/>
              <a:t> – pentru realizarea plăților între utilizatori și către restaurant.</a:t>
            </a:r>
          </a:p>
          <a:p>
            <a:endParaRPr lang="ro-RO" dirty="0"/>
          </a:p>
        </p:txBody>
      </p:sp>
    </p:spTree>
    <p:extLst>
      <p:ext uri="{BB962C8B-B14F-4D97-AF65-F5344CB8AC3E}">
        <p14:creationId xmlns:p14="http://schemas.microsoft.com/office/powerpoint/2010/main" val="219962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{979BB4F0-2C95-AB4E-9BA2-674C14245D11}tf10001060</Template>
  <TotalTime>2434</TotalTime>
  <Words>1088</Words>
  <Application>Microsoft Office PowerPoint</Application>
  <PresentationFormat>Widescreen</PresentationFormat>
  <Paragraphs>189</Paragraphs>
  <Slides>29</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Trebuchet MS</vt:lpstr>
      <vt:lpstr>Wingdings</vt:lpstr>
      <vt:lpstr>Wingdings 3</vt:lpstr>
      <vt:lpstr>Facet</vt:lpstr>
      <vt:lpstr>Mobile Bill Splitter</vt:lpstr>
      <vt:lpstr>Cuprins:</vt:lpstr>
      <vt:lpstr>Prezentarea problemei</vt:lpstr>
      <vt:lpstr>Prezentarea problemei</vt:lpstr>
      <vt:lpstr>Prezentarea problemei</vt:lpstr>
      <vt:lpstr>Prezentarea problemei</vt:lpstr>
      <vt:lpstr>Soluția propusă</vt:lpstr>
      <vt:lpstr>Soluția propusă</vt:lpstr>
      <vt:lpstr>Arhitectura aplicației</vt:lpstr>
      <vt:lpstr>Arhitectura aplicației – diagramă master</vt:lpstr>
      <vt:lpstr>Extragerea datelor </vt:lpstr>
      <vt:lpstr>Decuparea listei de produse</vt:lpstr>
      <vt:lpstr>Obținerea imaginilor cu liniile de text </vt:lpstr>
      <vt:lpstr>Obținerea imaginilor cu caractere individuale </vt:lpstr>
      <vt:lpstr>Recunoașterea caracterelor</vt:lpstr>
      <vt:lpstr>Recunoașterea caracterelor</vt:lpstr>
      <vt:lpstr>Recunoașterea caracterelor</vt:lpstr>
      <vt:lpstr>Recunoașterea caracterelor</vt:lpstr>
      <vt:lpstr>Clasificarea textelor și asocierea lor</vt:lpstr>
      <vt:lpstr>Extragerea datelor – workflow aplicație  </vt:lpstr>
      <vt:lpstr>Implicarea persoanelor</vt:lpstr>
      <vt:lpstr>Realizarea plăților</vt:lpstr>
      <vt:lpstr>Realizarea plăților – transfer către inițiator</vt:lpstr>
      <vt:lpstr>Realizarea plăților – plata la POS</vt:lpstr>
      <vt:lpstr>Soluția propusă – Managementul plăților</vt:lpstr>
      <vt:lpstr>Concluzii</vt:lpstr>
      <vt:lpstr>Concluzii</vt:lpstr>
      <vt:lpstr>Viitoare îmbunătățiri</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Bill Splitter</dc:title>
  <dc:creator>cosulianu cristi</dc:creator>
  <cp:lastModifiedBy>cosulianu cristi</cp:lastModifiedBy>
  <cp:revision>103</cp:revision>
  <dcterms:created xsi:type="dcterms:W3CDTF">2019-06-28T10:27:33Z</dcterms:created>
  <dcterms:modified xsi:type="dcterms:W3CDTF">2019-07-01T21:57:11Z</dcterms:modified>
</cp:coreProperties>
</file>